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64" r:id="rId5"/>
    <p:sldId id="259" r:id="rId6"/>
    <p:sldId id="263" r:id="rId7"/>
    <p:sldId id="260" r:id="rId8"/>
    <p:sldId id="261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598" autoAdjust="0"/>
    <p:restoredTop sz="94660"/>
  </p:normalViewPr>
  <p:slideViewPr>
    <p:cSldViewPr snapToGrid="0">
      <p:cViewPr varScale="1">
        <p:scale>
          <a:sx n="91" d="100"/>
          <a:sy n="91" d="100"/>
        </p:scale>
        <p:origin x="18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ferris dir="l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ferris dir="l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ferris dir="l"/>
      </p:transition>
    </mc:Choice>
    <mc:Fallback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ferris dir="l"/>
      </p:transition>
    </mc:Choice>
    <mc:Fallback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ferris dir="l"/>
      </p:transition>
    </mc:Choice>
    <mc:Fallback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1/24/2017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ferris dir="l"/>
      </p:transition>
    </mc:Choice>
    <mc:Fallback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1/24/2017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ferris dir="l"/>
      </p:transition>
    </mc:Choice>
    <mc:Fallback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ferris dir="l"/>
      </p:transition>
    </mc:Choice>
    <mc:Fallback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ferris dir="l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ferris dir="l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ferris dir="l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ferris dir="l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1/24/2017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ferris dir="l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1/24/2017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ferris dir="l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1/24/2017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ferris dir="l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ferris dir="l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ferris dir="l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 t="-3000" b="-2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0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1/24/2017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mc:AlternateContent xmlns:mc="http://schemas.openxmlformats.org/markup-compatibility/2006">
    <mc:Choice xmlns:p14="http://schemas.microsoft.com/office/powerpoint/2010/main" Requires="p14">
      <p:transition spd="slow" p14:dur="1500">
        <p14:ferris dir="l"/>
      </p:transition>
    </mc:Choice>
    <mc:Fallback>
      <p:transition spd="slow">
        <p:fade/>
      </p:transition>
    </mc:Fallback>
  </mc:AlternateConten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600" dirty="0" smtClean="0">
                <a:solidFill>
                  <a:srgbClr val="0070C0"/>
                </a:solidFill>
                <a:latin typeface="Gill Sans Ultra Bold" panose="020B0A02020104020203" pitchFamily="34" charset="0"/>
              </a:rPr>
              <a:t>Presentation by </a:t>
            </a:r>
            <a:r>
              <a:rPr lang="en-US" sz="2600" dirty="0" err="1" smtClean="0">
                <a:solidFill>
                  <a:srgbClr val="0070C0"/>
                </a:solidFill>
                <a:latin typeface="Gill Sans Ultra Bold" panose="020B0A02020104020203" pitchFamily="34" charset="0"/>
              </a:rPr>
              <a:t>Vina</a:t>
            </a:r>
            <a:r>
              <a:rPr lang="en-US" sz="2600" dirty="0" smtClean="0">
                <a:solidFill>
                  <a:srgbClr val="0070C0"/>
                </a:solidFill>
                <a:latin typeface="Gill Sans Ultra Bold" panose="020B0A02020104020203" pitchFamily="34" charset="0"/>
              </a:rPr>
              <a:t> Le</a:t>
            </a:r>
          </a:p>
          <a:p>
            <a:r>
              <a:rPr lang="en-US" sz="2600" dirty="0" smtClean="0">
                <a:solidFill>
                  <a:srgbClr val="0070C0"/>
                </a:solidFill>
                <a:latin typeface="Gill Sans Ultra Bold" panose="020B0A02020104020203" pitchFamily="34" charset="0"/>
              </a:rPr>
              <a:t>Java CS372 17JA</a:t>
            </a:r>
            <a:endParaRPr lang="en-US" sz="2600" dirty="0">
              <a:solidFill>
                <a:srgbClr val="0070C0"/>
              </a:solidFill>
              <a:latin typeface="Gill Sans Ultra Bold" panose="020B0A02020104020203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1520457"/>
            <a:ext cx="4114800" cy="1613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3322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50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18518"/>
            <a:ext cx="10364451" cy="1114590"/>
          </a:xfrm>
        </p:spPr>
        <p:txBody>
          <a:bodyPr/>
          <a:lstStyle/>
          <a:p>
            <a:r>
              <a:rPr lang="en-US" cap="none" dirty="0" smtClean="0">
                <a:solidFill>
                  <a:srgbClr val="0070C0"/>
                </a:solidFill>
                <a:latin typeface="Gill Sans Ultra Bold" panose="020B0A02020104020203" pitchFamily="34" charset="0"/>
              </a:rPr>
              <a:t>THE PROJECT</a:t>
            </a:r>
            <a:endParaRPr lang="en-US" cap="none" dirty="0">
              <a:solidFill>
                <a:srgbClr val="0070C0"/>
              </a:solidFill>
              <a:latin typeface="Gill Sans Ultra Bold" panose="020B0A020201040202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1938891"/>
            <a:ext cx="10363826" cy="3852308"/>
          </a:xfrm>
        </p:spPr>
        <p:txBody>
          <a:bodyPr>
            <a:normAutofit/>
          </a:bodyPr>
          <a:lstStyle/>
          <a:p>
            <a:r>
              <a:rPr lang="en-US" sz="2600" cap="none" dirty="0" smtClean="0">
                <a:latin typeface="Berlin Sans FB" panose="020E0602020502020306" pitchFamily="34" charset="0"/>
              </a:rPr>
              <a:t>A console arcade game </a:t>
            </a:r>
          </a:p>
          <a:p>
            <a:r>
              <a:rPr lang="en-US" sz="2600" cap="none" dirty="0" smtClean="0">
                <a:latin typeface="Berlin Sans FB" panose="020E0602020502020306" pitchFamily="34" charset="0"/>
              </a:rPr>
              <a:t>Objective: Break the bricks before lives run out.</a:t>
            </a:r>
          </a:p>
          <a:p>
            <a:r>
              <a:rPr lang="en-US" sz="2600" cap="none" dirty="0" smtClean="0">
                <a:latin typeface="Berlin Sans FB" panose="020E0602020502020306" pitchFamily="34" charset="0"/>
              </a:rPr>
              <a:t>Fun and challenging levels</a:t>
            </a:r>
          </a:p>
          <a:p>
            <a:pPr lvl="1"/>
            <a:r>
              <a:rPr lang="en-US" sz="2600" cap="none" dirty="0" smtClean="0">
                <a:latin typeface="Berlin Sans FB" panose="020E0602020502020306" pitchFamily="34" charset="0"/>
              </a:rPr>
              <a:t>There are only TEN levels</a:t>
            </a:r>
          </a:p>
          <a:p>
            <a:r>
              <a:rPr lang="en-US" sz="2600" cap="none" dirty="0" smtClean="0">
                <a:latin typeface="Berlin Sans FB" panose="020E0602020502020306" pitchFamily="34" charset="0"/>
              </a:rPr>
              <a:t>Uses images to display game </a:t>
            </a:r>
          </a:p>
          <a:p>
            <a:endParaRPr lang="en-US" sz="2600" cap="none" dirty="0" smtClean="0">
              <a:latin typeface="Baskerville Old Face" panose="02020602080505020303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7491" y="4012240"/>
            <a:ext cx="1619250" cy="16192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87491" y="1938891"/>
            <a:ext cx="1619250" cy="161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737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135855"/>
          </a:xfrm>
        </p:spPr>
        <p:txBody>
          <a:bodyPr/>
          <a:lstStyle/>
          <a:p>
            <a:r>
              <a:rPr lang="en-US" dirty="0" smtClean="0">
                <a:solidFill>
                  <a:srgbClr val="0070C0"/>
                </a:solidFill>
                <a:latin typeface="Gill Sans Ultra Bold" panose="020B0A02020104020203" pitchFamily="34" charset="0"/>
              </a:rPr>
              <a:t>The program</a:t>
            </a:r>
            <a:endParaRPr lang="en-US" dirty="0">
              <a:solidFill>
                <a:srgbClr val="0070C0"/>
              </a:solidFill>
              <a:latin typeface="Gill Sans Ultra Bold" panose="020B0A020201040202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1669312"/>
            <a:ext cx="10363826" cy="4121887"/>
          </a:xfrm>
        </p:spPr>
        <p:txBody>
          <a:bodyPr>
            <a:normAutofit/>
          </a:bodyPr>
          <a:lstStyle/>
          <a:p>
            <a:r>
              <a:rPr lang="en-US" sz="2600" cap="none" dirty="0" smtClean="0">
                <a:latin typeface="Berlin Sans FB" panose="020E0602020502020306" pitchFamily="34" charset="0"/>
              </a:rPr>
              <a:t>Has eleven classes:</a:t>
            </a:r>
          </a:p>
          <a:p>
            <a:pPr lvl="1">
              <a:lnSpc>
                <a:spcPct val="100000"/>
              </a:lnSpc>
            </a:pPr>
            <a:r>
              <a:rPr lang="en-US" sz="2400" cap="none" dirty="0" smtClean="0">
                <a:latin typeface="Berlin Sans FB" panose="020E0602020502020306" pitchFamily="34" charset="0"/>
              </a:rPr>
              <a:t>‘</a:t>
            </a:r>
            <a:r>
              <a:rPr lang="en-US" sz="2400" i="1" cap="none" dirty="0" smtClean="0">
                <a:latin typeface="Berlin Sans FB" panose="020E0602020502020306" pitchFamily="34" charset="0"/>
              </a:rPr>
              <a:t>Ball </a:t>
            </a:r>
            <a:r>
              <a:rPr lang="en-US" sz="2400" cap="none" dirty="0" smtClean="0">
                <a:latin typeface="Berlin Sans FB" panose="020E0602020502020306" pitchFamily="34" charset="0"/>
              </a:rPr>
              <a:t>’, ‘</a:t>
            </a:r>
            <a:r>
              <a:rPr lang="en-US" sz="2400" i="1" cap="none" dirty="0" smtClean="0">
                <a:latin typeface="Berlin Sans FB" panose="020E0602020502020306" pitchFamily="34" charset="0"/>
              </a:rPr>
              <a:t>Bat </a:t>
            </a:r>
            <a:r>
              <a:rPr lang="en-US" sz="2400" cap="none" dirty="0" smtClean="0">
                <a:latin typeface="Berlin Sans FB" panose="020E0602020502020306" pitchFamily="34" charset="0"/>
              </a:rPr>
              <a:t>’, ‘</a:t>
            </a:r>
            <a:r>
              <a:rPr lang="en-US" sz="2400" i="1" cap="none" dirty="0" smtClean="0">
                <a:latin typeface="Berlin Sans FB" panose="020E0602020502020306" pitchFamily="34" charset="0"/>
              </a:rPr>
              <a:t>Brick </a:t>
            </a:r>
            <a:r>
              <a:rPr lang="en-US" sz="2400" cap="none" dirty="0" smtClean="0">
                <a:latin typeface="Berlin Sans FB" panose="020E0602020502020306" pitchFamily="34" charset="0"/>
              </a:rPr>
              <a:t>’, and ‘</a:t>
            </a:r>
            <a:r>
              <a:rPr lang="en-US" sz="2400" i="1" cap="none" dirty="0" smtClean="0">
                <a:latin typeface="Berlin Sans FB" panose="020E0602020502020306" pitchFamily="34" charset="0"/>
              </a:rPr>
              <a:t>Bonus </a:t>
            </a:r>
            <a:r>
              <a:rPr lang="en-US" sz="2400" cap="none" dirty="0" smtClean="0">
                <a:latin typeface="Berlin Sans FB" panose="020E0602020502020306" pitchFamily="34" charset="0"/>
              </a:rPr>
              <a:t>’ are implemented by ‘</a:t>
            </a:r>
            <a:r>
              <a:rPr lang="en-US" sz="2400" i="1" cap="none" dirty="0" smtClean="0">
                <a:latin typeface="Berlin Sans FB" panose="020E0602020502020306" pitchFamily="34" charset="0"/>
              </a:rPr>
              <a:t>Level </a:t>
            </a:r>
            <a:r>
              <a:rPr lang="en-US" sz="2400" cap="none" dirty="0" smtClean="0">
                <a:latin typeface="Berlin Sans FB" panose="020E0602020502020306" pitchFamily="34" charset="0"/>
              </a:rPr>
              <a:t>’</a:t>
            </a:r>
          </a:p>
          <a:p>
            <a:pPr lvl="1">
              <a:lnSpc>
                <a:spcPct val="100000"/>
              </a:lnSpc>
            </a:pPr>
            <a:r>
              <a:rPr lang="en-US" sz="2400" cap="none" dirty="0" smtClean="0">
                <a:latin typeface="Berlin Sans FB" panose="020E0602020502020306" pitchFamily="34" charset="0"/>
              </a:rPr>
              <a:t>‘</a:t>
            </a:r>
            <a:r>
              <a:rPr lang="en-US" sz="2400" i="1" cap="none" dirty="0" smtClean="0">
                <a:latin typeface="Berlin Sans FB" panose="020E0602020502020306" pitchFamily="34" charset="0"/>
              </a:rPr>
              <a:t>Level </a:t>
            </a:r>
            <a:r>
              <a:rPr lang="en-US" sz="2400" cap="none" dirty="0" smtClean="0">
                <a:latin typeface="Berlin Sans FB" panose="020E0602020502020306" pitchFamily="34" charset="0"/>
              </a:rPr>
              <a:t>’ and ‘</a:t>
            </a:r>
            <a:r>
              <a:rPr lang="en-US" sz="2400" i="1" cap="none" dirty="0" err="1" smtClean="0">
                <a:latin typeface="Berlin Sans FB" panose="020E0602020502020306" pitchFamily="34" charset="0"/>
              </a:rPr>
              <a:t>LevelData</a:t>
            </a:r>
            <a:r>
              <a:rPr lang="en-US" sz="2400" i="1" cap="none" dirty="0" smtClean="0">
                <a:latin typeface="Berlin Sans FB" panose="020E0602020502020306" pitchFamily="34" charset="0"/>
              </a:rPr>
              <a:t> </a:t>
            </a:r>
            <a:r>
              <a:rPr lang="en-US" sz="2400" cap="none" dirty="0" smtClean="0">
                <a:latin typeface="Berlin Sans FB" panose="020E0602020502020306" pitchFamily="34" charset="0"/>
              </a:rPr>
              <a:t>’ creates the orientation of the bricks</a:t>
            </a:r>
          </a:p>
          <a:p>
            <a:pPr lvl="1">
              <a:lnSpc>
                <a:spcPct val="100000"/>
              </a:lnSpc>
            </a:pPr>
            <a:r>
              <a:rPr lang="en-US" sz="2400" cap="none" dirty="0" smtClean="0">
                <a:latin typeface="Berlin Sans FB" panose="020E0602020502020306" pitchFamily="34" charset="0"/>
              </a:rPr>
              <a:t>‘</a:t>
            </a:r>
            <a:r>
              <a:rPr lang="en-US" sz="2400" i="1" cap="none" dirty="0" err="1" smtClean="0">
                <a:latin typeface="Berlin Sans FB" panose="020E0602020502020306" pitchFamily="34" charset="0"/>
              </a:rPr>
              <a:t>Config</a:t>
            </a:r>
            <a:r>
              <a:rPr lang="en-US" sz="2400" i="1" cap="none" dirty="0" smtClean="0">
                <a:latin typeface="Berlin Sans FB" panose="020E0602020502020306" pitchFamily="34" charset="0"/>
              </a:rPr>
              <a:t> </a:t>
            </a:r>
            <a:r>
              <a:rPr lang="en-US" sz="2400" cap="none" dirty="0" smtClean="0">
                <a:latin typeface="Berlin Sans FB" panose="020E0602020502020306" pitchFamily="34" charset="0"/>
              </a:rPr>
              <a:t>’ class contains the game’s properties</a:t>
            </a:r>
          </a:p>
          <a:p>
            <a:pPr lvl="1">
              <a:lnSpc>
                <a:spcPct val="100000"/>
              </a:lnSpc>
            </a:pPr>
            <a:r>
              <a:rPr lang="en-US" sz="2400" cap="none" dirty="0" smtClean="0">
                <a:latin typeface="Berlin Sans FB" panose="020E0602020502020306" pitchFamily="34" charset="0"/>
              </a:rPr>
              <a:t>‘</a:t>
            </a:r>
            <a:r>
              <a:rPr lang="en-US" sz="2400" i="1" cap="none" dirty="0" err="1" smtClean="0">
                <a:latin typeface="Berlin Sans FB" panose="020E0602020502020306" pitchFamily="34" charset="0"/>
              </a:rPr>
              <a:t>Util</a:t>
            </a:r>
            <a:r>
              <a:rPr lang="en-US" sz="2400" i="1" cap="none" dirty="0" smtClean="0">
                <a:latin typeface="Berlin Sans FB" panose="020E0602020502020306" pitchFamily="34" charset="0"/>
              </a:rPr>
              <a:t> </a:t>
            </a:r>
            <a:r>
              <a:rPr lang="en-US" sz="2400" cap="none" dirty="0" smtClean="0">
                <a:latin typeface="Berlin Sans FB" panose="020E0602020502020306" pitchFamily="34" charset="0"/>
              </a:rPr>
              <a:t>’ class assigns random values to all bonuses</a:t>
            </a:r>
          </a:p>
          <a:p>
            <a:pPr lvl="1">
              <a:lnSpc>
                <a:spcPct val="100000"/>
              </a:lnSpc>
            </a:pPr>
            <a:r>
              <a:rPr lang="en-US" sz="2400" cap="none" dirty="0" smtClean="0">
                <a:latin typeface="Berlin Sans FB" panose="020E0602020502020306" pitchFamily="34" charset="0"/>
              </a:rPr>
              <a:t>‘</a:t>
            </a:r>
            <a:r>
              <a:rPr lang="en-US" sz="2400" i="1" cap="none" dirty="0" smtClean="0">
                <a:latin typeface="Berlin Sans FB" panose="020E0602020502020306" pitchFamily="34" charset="0"/>
              </a:rPr>
              <a:t>Main </a:t>
            </a:r>
            <a:r>
              <a:rPr lang="en-US" sz="2400" cap="none" dirty="0" smtClean="0">
                <a:latin typeface="Berlin Sans FB" panose="020E0602020502020306" pitchFamily="34" charset="0"/>
              </a:rPr>
              <a:t>’ and ‘</a:t>
            </a:r>
            <a:r>
              <a:rPr lang="en-US" sz="2400" i="1" cap="none" dirty="0" err="1" smtClean="0">
                <a:latin typeface="Berlin Sans FB" panose="020E0602020502020306" pitchFamily="34" charset="0"/>
              </a:rPr>
              <a:t>MainFrame</a:t>
            </a:r>
            <a:r>
              <a:rPr lang="en-US" sz="2400" i="1" cap="none" dirty="0" smtClean="0">
                <a:latin typeface="Berlin Sans FB" panose="020E0602020502020306" pitchFamily="34" charset="0"/>
              </a:rPr>
              <a:t> </a:t>
            </a:r>
            <a:r>
              <a:rPr lang="en-US" sz="2400" cap="none" dirty="0" smtClean="0">
                <a:latin typeface="Berlin Sans FB" panose="020E0602020502020306" pitchFamily="34" charset="0"/>
              </a:rPr>
              <a:t>’ displays the legend and starting menu</a:t>
            </a:r>
          </a:p>
          <a:p>
            <a:pPr>
              <a:lnSpc>
                <a:spcPct val="100000"/>
              </a:lnSpc>
            </a:pPr>
            <a:r>
              <a:rPr lang="en-US" sz="2600" cap="none" dirty="0" smtClean="0">
                <a:latin typeface="Berlin Sans FB" panose="020E0602020502020306" pitchFamily="34" charset="0"/>
              </a:rPr>
              <a:t>Uses </a:t>
            </a:r>
            <a:r>
              <a:rPr lang="en-US" sz="2600" cap="none" dirty="0" err="1" smtClean="0">
                <a:latin typeface="Berlin Sans FB" panose="020E0602020502020306" pitchFamily="34" charset="0"/>
              </a:rPr>
              <a:t>KeyEvent</a:t>
            </a:r>
            <a:r>
              <a:rPr lang="en-US" sz="2600" cap="none" dirty="0" smtClean="0">
                <a:latin typeface="Berlin Sans FB" panose="020E0602020502020306" pitchFamily="34" charset="0"/>
              </a:rPr>
              <a:t>, </a:t>
            </a:r>
            <a:r>
              <a:rPr lang="en-US" sz="2600" cap="none" dirty="0" err="1" smtClean="0">
                <a:latin typeface="Berlin Sans FB" panose="020E0602020502020306" pitchFamily="34" charset="0"/>
              </a:rPr>
              <a:t>MouseEvent</a:t>
            </a:r>
            <a:r>
              <a:rPr lang="en-US" sz="2600" cap="none" dirty="0" smtClean="0">
                <a:latin typeface="Berlin Sans FB" panose="020E0602020502020306" pitchFamily="34" charset="0"/>
              </a:rPr>
              <a:t>, </a:t>
            </a:r>
            <a:r>
              <a:rPr lang="en-US" sz="2600" cap="none" dirty="0" err="1" smtClean="0">
                <a:latin typeface="Berlin Sans FB" panose="020E0602020502020306" pitchFamily="34" charset="0"/>
              </a:rPr>
              <a:t>ActionEvent</a:t>
            </a:r>
            <a:r>
              <a:rPr lang="en-US" sz="2600" cap="none" dirty="0" smtClean="0">
                <a:latin typeface="Berlin Sans FB" panose="020E0602020502020306" pitchFamily="34" charset="0"/>
              </a:rPr>
              <a:t>, and </a:t>
            </a:r>
            <a:r>
              <a:rPr lang="en-US" sz="2600" cap="none" dirty="0" err="1" smtClean="0">
                <a:latin typeface="Berlin Sans FB" panose="020E0602020502020306" pitchFamily="34" charset="0"/>
              </a:rPr>
              <a:t>EventHandler</a:t>
            </a:r>
            <a:endParaRPr lang="en-US" sz="2600" cap="none" dirty="0" smtClean="0">
              <a:latin typeface="Berlin Sans FB" panose="020E0602020502020306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2600" cap="none" dirty="0" smtClean="0">
                <a:latin typeface="Berlin Sans FB" panose="020E0602020502020306" pitchFamily="34" charset="0"/>
              </a:rPr>
              <a:t>Uses javafx.animation.*</a:t>
            </a:r>
            <a:endParaRPr lang="en-US" sz="2600" cap="none" dirty="0">
              <a:latin typeface="Berlin Sans FB" panose="020E06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5570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018897"/>
          </a:xfrm>
        </p:spPr>
        <p:txBody>
          <a:bodyPr/>
          <a:lstStyle/>
          <a:p>
            <a:r>
              <a:rPr lang="en-US" dirty="0" smtClean="0">
                <a:solidFill>
                  <a:srgbClr val="0070C0"/>
                </a:solidFill>
                <a:latin typeface="Gill Sans Ultra Bold" panose="020B0A02020104020203" pitchFamily="34" charset="0"/>
              </a:rPr>
              <a:t>My progress</a:t>
            </a:r>
            <a:endParaRPr lang="en-US" dirty="0">
              <a:solidFill>
                <a:srgbClr val="0070C0"/>
              </a:solidFill>
              <a:latin typeface="Gill Sans Ultra Bold" panose="020B0A020201040202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1637414"/>
            <a:ext cx="10363826" cy="4742121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800" cap="none" dirty="0" smtClean="0">
                <a:solidFill>
                  <a:srgbClr val="0070C0"/>
                </a:solidFill>
                <a:latin typeface="Berlin Sans FB Demi" panose="020E0802020502020306" pitchFamily="34" charset="0"/>
              </a:rPr>
              <a:t>Modifiers from last version:</a:t>
            </a:r>
          </a:p>
          <a:p>
            <a:pPr lvl="1">
              <a:lnSpc>
                <a:spcPct val="100000"/>
              </a:lnSpc>
            </a:pPr>
            <a:r>
              <a:rPr lang="en-US" sz="2600" cap="none" dirty="0" smtClean="0">
                <a:latin typeface="Berlin Sans FB" panose="020E0602020502020306" pitchFamily="34" charset="0"/>
              </a:rPr>
              <a:t>App can be played on using mouse or keyboard arrow keys.</a:t>
            </a:r>
          </a:p>
          <a:p>
            <a:pPr lvl="1">
              <a:lnSpc>
                <a:spcPct val="100000"/>
              </a:lnSpc>
            </a:pPr>
            <a:r>
              <a:rPr lang="en-US" sz="2600" cap="none" dirty="0" smtClean="0">
                <a:latin typeface="Berlin Sans FB" panose="020E0602020502020306" pitchFamily="34" charset="0"/>
              </a:rPr>
              <a:t>Increasing speed of ball over time.</a:t>
            </a:r>
          </a:p>
          <a:p>
            <a:pPr lvl="1">
              <a:lnSpc>
                <a:spcPct val="100000"/>
              </a:lnSpc>
            </a:pPr>
            <a:r>
              <a:rPr lang="en-US" sz="2600" cap="none" dirty="0" smtClean="0">
                <a:latin typeface="Berlin Sans FB" panose="020E0602020502020306" pitchFamily="34" charset="0"/>
              </a:rPr>
              <a:t>Control which bonuses get dropped more often.</a:t>
            </a:r>
          </a:p>
          <a:p>
            <a:pPr lvl="1">
              <a:lnSpc>
                <a:spcPct val="100000"/>
              </a:lnSpc>
            </a:pPr>
            <a:r>
              <a:rPr lang="en-US" sz="2600" cap="none" dirty="0" smtClean="0">
                <a:latin typeface="Berlin Sans FB" panose="020E0602020502020306" pitchFamily="34" charset="0"/>
              </a:rPr>
              <a:t>Added more challenging levels.</a:t>
            </a:r>
          </a:p>
          <a:p>
            <a:pPr lvl="1">
              <a:lnSpc>
                <a:spcPct val="100000"/>
              </a:lnSpc>
            </a:pPr>
            <a:r>
              <a:rPr lang="en-US" sz="2600" cap="none" dirty="0" smtClean="0">
                <a:latin typeface="Berlin Sans FB" panose="020E0602020502020306" pitchFamily="34" charset="0"/>
              </a:rPr>
              <a:t>Created an semi-indestructible brick</a:t>
            </a:r>
          </a:p>
          <a:p>
            <a:pPr lvl="2">
              <a:lnSpc>
                <a:spcPct val="100000"/>
              </a:lnSpc>
            </a:pPr>
            <a:r>
              <a:rPr lang="en-US" sz="2600" cap="none" dirty="0" smtClean="0">
                <a:latin typeface="Berlin Sans FB" panose="020E0602020502020306" pitchFamily="34" charset="0"/>
              </a:rPr>
              <a:t>There is a loophole in passing the level!</a:t>
            </a:r>
          </a:p>
          <a:p>
            <a:pPr lvl="1">
              <a:lnSpc>
                <a:spcPct val="100000"/>
              </a:lnSpc>
            </a:pPr>
            <a:r>
              <a:rPr lang="en-US" sz="2600" cap="none" dirty="0" smtClean="0">
                <a:latin typeface="Berlin Sans FB" panose="020E0602020502020306" pitchFamily="34" charset="0"/>
              </a:rPr>
              <a:t>Ball algorithm is modified for size and speed.</a:t>
            </a:r>
          </a:p>
          <a:p>
            <a:pPr lvl="1">
              <a:lnSpc>
                <a:spcPct val="100000"/>
              </a:lnSpc>
            </a:pPr>
            <a:r>
              <a:rPr lang="en-US" sz="2600" cap="none" dirty="0" smtClean="0">
                <a:latin typeface="Berlin Sans FB" panose="020E0602020502020306" pitchFamily="34" charset="0"/>
              </a:rPr>
              <a:t>Only certain bonuses can be used simultaneously.</a:t>
            </a:r>
            <a:endParaRPr lang="en-US" sz="2600" cap="none" dirty="0">
              <a:latin typeface="Berlin Sans FB" panose="020E06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4216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544089"/>
            <a:ext cx="10364451" cy="1093325"/>
          </a:xfrm>
        </p:spPr>
        <p:txBody>
          <a:bodyPr/>
          <a:lstStyle/>
          <a:p>
            <a:r>
              <a:rPr lang="en-US" dirty="0" smtClean="0">
                <a:solidFill>
                  <a:srgbClr val="0070C0"/>
                </a:solidFill>
                <a:latin typeface="Gill Sans Ultra Bold" panose="020B0A02020104020203" pitchFamily="34" charset="0"/>
              </a:rPr>
              <a:t>My challenges</a:t>
            </a:r>
            <a:endParaRPr lang="en-US" dirty="0">
              <a:solidFill>
                <a:srgbClr val="0070C0"/>
              </a:solidFill>
              <a:latin typeface="Gill Sans Ultra Bold" panose="020B0A020201040202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1637414"/>
            <a:ext cx="10363826" cy="4153785"/>
          </a:xfrm>
        </p:spPr>
        <p:txBody>
          <a:bodyPr>
            <a:normAutofit/>
          </a:bodyPr>
          <a:lstStyle/>
          <a:p>
            <a:r>
              <a:rPr lang="en-US" sz="2600" cap="none" dirty="0" smtClean="0">
                <a:latin typeface="Berlin Sans FB" panose="020E0602020502020306" pitchFamily="34" charset="0"/>
              </a:rPr>
              <a:t>Too much to do, not enough time to complete it all.</a:t>
            </a:r>
          </a:p>
          <a:p>
            <a:r>
              <a:rPr lang="en-US" sz="2600" cap="none" dirty="0" smtClean="0">
                <a:latin typeface="Berlin Sans FB" panose="020E0602020502020306" pitchFamily="34" charset="0"/>
              </a:rPr>
              <a:t>Using </a:t>
            </a:r>
            <a:r>
              <a:rPr lang="en-US" sz="2600" cap="none" dirty="0" err="1" smtClean="0">
                <a:latin typeface="Berlin Sans FB" panose="020E0602020502020306" pitchFamily="34" charset="0"/>
              </a:rPr>
              <a:t>JLabels</a:t>
            </a:r>
            <a:r>
              <a:rPr lang="en-US" sz="2600" cap="none" dirty="0" smtClean="0">
                <a:latin typeface="Berlin Sans FB" panose="020E0602020502020306" pitchFamily="34" charset="0"/>
              </a:rPr>
              <a:t> and </a:t>
            </a:r>
            <a:r>
              <a:rPr lang="en-US" sz="2600" cap="none" dirty="0" err="1" smtClean="0">
                <a:latin typeface="Berlin Sans FB" panose="020E0602020502020306" pitchFamily="34" charset="0"/>
              </a:rPr>
              <a:t>JButtons</a:t>
            </a:r>
            <a:endParaRPr lang="en-US" sz="2600" cap="none" dirty="0" smtClean="0">
              <a:latin typeface="Berlin Sans FB" panose="020E0602020502020306" pitchFamily="34" charset="0"/>
            </a:endParaRPr>
          </a:p>
          <a:p>
            <a:r>
              <a:rPr lang="en-US" sz="2600" cap="none" dirty="0" smtClean="0">
                <a:latin typeface="Berlin Sans FB" panose="020E0602020502020306" pitchFamily="34" charset="0"/>
              </a:rPr>
              <a:t>Getting the images to show and pop up at correct spot</a:t>
            </a:r>
          </a:p>
          <a:p>
            <a:r>
              <a:rPr lang="en-US" sz="2600" cap="none" dirty="0" smtClean="0">
                <a:latin typeface="Berlin Sans FB" panose="020E0602020502020306" pitchFamily="34" charset="0"/>
              </a:rPr>
              <a:t>Over-thinking the functions used</a:t>
            </a:r>
          </a:p>
          <a:p>
            <a:r>
              <a:rPr lang="en-US" sz="2600" cap="none" dirty="0" smtClean="0">
                <a:latin typeface="Berlin Sans FB" panose="020E0602020502020306" pitchFamily="34" charset="0"/>
              </a:rPr>
              <a:t>Spent more time on animation, less on algorithm </a:t>
            </a:r>
            <a:endParaRPr lang="en-US" sz="2600" cap="none" dirty="0">
              <a:latin typeface="Berlin Sans FB" panose="020E06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98138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2106454"/>
              </p:ext>
            </p:extLst>
          </p:nvPr>
        </p:nvGraphicFramePr>
        <p:xfrm>
          <a:off x="357815" y="889470"/>
          <a:ext cx="2025650" cy="1748157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2025650">
                  <a:extLst>
                    <a:ext uri="{9D8B030D-6E8A-4147-A177-3AD203B41FA5}">
                      <a16:colId xmlns:a16="http://schemas.microsoft.com/office/drawing/2014/main" val="557250514"/>
                    </a:ext>
                  </a:extLst>
                </a:gridCol>
              </a:tblGrid>
              <a:tr h="307030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 smtClean="0"/>
                        <a:t>Main</a:t>
                      </a:r>
                      <a:endParaRPr 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0361274"/>
                  </a:ext>
                </a:extLst>
              </a:tr>
              <a:tr h="274407">
                <a:tc>
                  <a:txBody>
                    <a:bodyPr/>
                    <a:lstStyle/>
                    <a:p>
                      <a:pPr algn="l"/>
                      <a:r>
                        <a:rPr lang="en-US" sz="1050" dirty="0" smtClean="0"/>
                        <a:t>Attributes</a:t>
                      </a:r>
                      <a:endParaRPr 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800794"/>
                  </a:ext>
                </a:extLst>
              </a:tr>
              <a:tr h="441973">
                <a:tc>
                  <a:txBody>
                    <a:bodyPr/>
                    <a:lstStyle/>
                    <a:p>
                      <a:pPr marL="411480" lvl="1" indent="-182880" algn="l" defTabSz="411480">
                        <a:buFont typeface="Calibri" panose="020F0502020204030204" pitchFamily="34" charset="0"/>
                        <a:buChar char="+"/>
                      </a:pPr>
                      <a:r>
                        <a:rPr lang="en-US" sz="1050" dirty="0" err="1" smtClean="0"/>
                        <a:t>MainFrame</a:t>
                      </a:r>
                      <a:endParaRPr lang="en-US" sz="1050" dirty="0" smtClean="0"/>
                    </a:p>
                    <a:p>
                      <a:pPr marL="411480" lvl="1" indent="-182880" algn="l" defTabSz="411480">
                        <a:buFont typeface="Calibri" panose="020F0502020204030204" pitchFamily="34" charset="0"/>
                        <a:buChar char="+"/>
                      </a:pPr>
                      <a:r>
                        <a:rPr lang="en-US" sz="1050" dirty="0" smtClean="0"/>
                        <a:t>Start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3010505"/>
                  </a:ext>
                </a:extLst>
              </a:tr>
              <a:tr h="254831">
                <a:tc>
                  <a:txBody>
                    <a:bodyPr/>
                    <a:lstStyle/>
                    <a:p>
                      <a:pPr algn="l"/>
                      <a:r>
                        <a:rPr lang="en-US" sz="1050" dirty="0" smtClean="0"/>
                        <a:t>Operations</a:t>
                      </a:r>
                      <a:endParaRPr 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9829343"/>
                  </a:ext>
                </a:extLst>
              </a:tr>
              <a:tr h="469916">
                <a:tc>
                  <a:txBody>
                    <a:bodyPr/>
                    <a:lstStyle/>
                    <a:p>
                      <a:pPr marL="457200" lvl="1" indent="-182880" algn="l">
                        <a:buFont typeface="Calibri" panose="020F0502020204030204" pitchFamily="34" charset="0"/>
                        <a:buChar char="+"/>
                      </a:pPr>
                      <a:r>
                        <a:rPr lang="en-US" sz="1050" dirty="0" err="1" smtClean="0"/>
                        <a:t>MainFrame</a:t>
                      </a:r>
                      <a:r>
                        <a:rPr lang="en-US" sz="1050" dirty="0" smtClean="0"/>
                        <a:t> (static class)</a:t>
                      </a:r>
                    </a:p>
                    <a:p>
                      <a:pPr marL="457200" lvl="1" indent="-182880" algn="l">
                        <a:buFont typeface="Calibri" panose="020F0502020204030204" pitchFamily="34" charset="0"/>
                        <a:buChar char="+"/>
                      </a:pPr>
                      <a:r>
                        <a:rPr lang="en-US" sz="1050" dirty="0" smtClean="0"/>
                        <a:t>Stage (void initialize)</a:t>
                      </a:r>
                      <a:endParaRPr 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6781595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5683998"/>
              </p:ext>
            </p:extLst>
          </p:nvPr>
        </p:nvGraphicFramePr>
        <p:xfrm>
          <a:off x="2837485" y="891862"/>
          <a:ext cx="1692275" cy="2379445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692275">
                  <a:extLst>
                    <a:ext uri="{9D8B030D-6E8A-4147-A177-3AD203B41FA5}">
                      <a16:colId xmlns:a16="http://schemas.microsoft.com/office/drawing/2014/main" val="55725051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 err="1" smtClean="0"/>
                        <a:t>MainFrame</a:t>
                      </a:r>
                      <a:endParaRPr 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0361274"/>
                  </a:ext>
                </a:extLst>
              </a:tr>
              <a:tr h="234415">
                <a:tc>
                  <a:txBody>
                    <a:bodyPr/>
                    <a:lstStyle/>
                    <a:p>
                      <a:pPr algn="l"/>
                      <a:r>
                        <a:rPr lang="en-US" sz="1050" dirty="0" smtClean="0"/>
                        <a:t>Attributes</a:t>
                      </a:r>
                      <a:endParaRPr 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800794"/>
                  </a:ext>
                </a:extLst>
              </a:tr>
              <a:tr h="482417">
                <a:tc>
                  <a:txBody>
                    <a:bodyPr/>
                    <a:lstStyle/>
                    <a:p>
                      <a:pPr marL="411480" lvl="1" indent="-182880" algn="l">
                        <a:buFont typeface="Calibri" panose="020F0502020204030204" pitchFamily="34" charset="0"/>
                        <a:buChar char="+"/>
                      </a:pPr>
                      <a:r>
                        <a:rPr lang="en-US" sz="1050" dirty="0" smtClean="0"/>
                        <a:t>User Interface</a:t>
                      </a:r>
                    </a:p>
                    <a:p>
                      <a:pPr marL="411480" lvl="1" indent="-182880" algn="l">
                        <a:buFont typeface="Calibri" panose="020F0502020204030204" pitchFamily="34" charset="0"/>
                        <a:buChar char="+"/>
                      </a:pPr>
                      <a:r>
                        <a:rPr lang="en-US" sz="1050" dirty="0" smtClean="0"/>
                        <a:t>Splash</a:t>
                      </a:r>
                    </a:p>
                    <a:p>
                      <a:pPr marL="411480" lvl="1" indent="-182880" algn="l">
                        <a:buFont typeface="Calibri" panose="020F0502020204030204" pitchFamily="34" charset="0"/>
                        <a:buChar char="+"/>
                      </a:pPr>
                      <a:r>
                        <a:rPr lang="en-US" sz="1050" dirty="0" smtClean="0"/>
                        <a:t>Level</a:t>
                      </a:r>
                    </a:p>
                    <a:p>
                      <a:pPr marL="411480" lvl="1" indent="-182880" algn="l">
                        <a:buFont typeface="Calibri" panose="020F0502020204030204" pitchFamily="34" charset="0"/>
                        <a:buChar char="+"/>
                      </a:pPr>
                      <a:r>
                        <a:rPr lang="en-US" sz="1050" dirty="0" err="1" smtClean="0"/>
                        <a:t>LifeCount</a:t>
                      </a:r>
                      <a:endParaRPr lang="en-US" sz="1050" dirty="0" smtClean="0"/>
                    </a:p>
                    <a:p>
                      <a:pPr marL="411480" lvl="1" indent="-182880" algn="l">
                        <a:buFont typeface="Calibri" panose="020F0502020204030204" pitchFamily="34" charset="0"/>
                        <a:buChar char="+"/>
                      </a:pPr>
                      <a:r>
                        <a:rPr lang="en-US" sz="1050" dirty="0" smtClean="0"/>
                        <a:t>Score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3010505"/>
                  </a:ext>
                </a:extLst>
              </a:tr>
              <a:tr h="253465">
                <a:tc>
                  <a:txBody>
                    <a:bodyPr/>
                    <a:lstStyle/>
                    <a:p>
                      <a:pPr algn="l"/>
                      <a:r>
                        <a:rPr lang="en-US" sz="1050" dirty="0" smtClean="0"/>
                        <a:t>Operations</a:t>
                      </a:r>
                      <a:endParaRPr 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9829343"/>
                  </a:ext>
                </a:extLst>
              </a:tr>
              <a:tr h="469916">
                <a:tc>
                  <a:txBody>
                    <a:bodyPr/>
                    <a:lstStyle/>
                    <a:p>
                      <a:pPr marL="411480" lvl="1" indent="-182880" algn="l">
                        <a:buFont typeface="Calibri" panose="020F0502020204030204" pitchFamily="34" charset="0"/>
                        <a:buChar char="+"/>
                      </a:pPr>
                      <a:r>
                        <a:rPr lang="en-US" sz="1050" dirty="0" smtClean="0"/>
                        <a:t>Splash (static final)</a:t>
                      </a:r>
                    </a:p>
                    <a:p>
                      <a:pPr marL="411480" lvl="1" indent="-182880" algn="l">
                        <a:buFont typeface="Calibri" panose="020F0502020204030204" pitchFamily="34" charset="0"/>
                        <a:buChar char="+"/>
                      </a:pPr>
                      <a:r>
                        <a:rPr lang="en-US" sz="1050" dirty="0" smtClean="0"/>
                        <a:t>Level (</a:t>
                      </a:r>
                      <a:r>
                        <a:rPr lang="en-US" sz="1050" dirty="0" err="1" smtClean="0"/>
                        <a:t>int</a:t>
                      </a:r>
                      <a:r>
                        <a:rPr lang="en-US" sz="1050" dirty="0" smtClean="0"/>
                        <a:t>)</a:t>
                      </a:r>
                    </a:p>
                    <a:p>
                      <a:pPr marL="411480" lvl="1" indent="-182880" algn="l">
                        <a:buFont typeface="Calibri" panose="020F0502020204030204" pitchFamily="34" charset="0"/>
                        <a:buChar char="+"/>
                      </a:pPr>
                      <a:r>
                        <a:rPr lang="en-US" sz="1050" dirty="0" err="1" smtClean="0"/>
                        <a:t>LifeCount</a:t>
                      </a:r>
                      <a:r>
                        <a:rPr lang="en-US" sz="1050" baseline="0" dirty="0" smtClean="0"/>
                        <a:t> (</a:t>
                      </a:r>
                      <a:r>
                        <a:rPr lang="en-US" sz="1050" baseline="0" dirty="0" err="1" smtClean="0"/>
                        <a:t>int</a:t>
                      </a:r>
                      <a:r>
                        <a:rPr lang="en-US" sz="1050" baseline="0" dirty="0" smtClean="0"/>
                        <a:t>)</a:t>
                      </a:r>
                    </a:p>
                    <a:p>
                      <a:pPr marL="411480" lvl="1" indent="-182880" algn="l">
                        <a:buFont typeface="Calibri" panose="020F0502020204030204" pitchFamily="34" charset="0"/>
                        <a:buChar char="+"/>
                      </a:pPr>
                      <a:r>
                        <a:rPr lang="en-US" sz="1050" baseline="0" dirty="0" smtClean="0"/>
                        <a:t>Score (</a:t>
                      </a:r>
                      <a:r>
                        <a:rPr lang="en-US" sz="1050" baseline="0" dirty="0" err="1" smtClean="0"/>
                        <a:t>int</a:t>
                      </a:r>
                      <a:r>
                        <a:rPr lang="en-US" sz="1050" baseline="0" dirty="0" smtClean="0"/>
                        <a:t>)</a:t>
                      </a:r>
                      <a:endParaRPr lang="en-US" sz="105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6781595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6858888"/>
              </p:ext>
            </p:extLst>
          </p:nvPr>
        </p:nvGraphicFramePr>
        <p:xfrm>
          <a:off x="7517018" y="889470"/>
          <a:ext cx="1949451" cy="269748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949451">
                  <a:extLst>
                    <a:ext uri="{9D8B030D-6E8A-4147-A177-3AD203B41FA5}">
                      <a16:colId xmlns:a16="http://schemas.microsoft.com/office/drawing/2014/main" val="557250514"/>
                    </a:ext>
                  </a:extLst>
                </a:gridCol>
              </a:tblGrid>
              <a:tr h="237068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 smtClean="0"/>
                        <a:t>Configuration</a:t>
                      </a:r>
                      <a:endParaRPr 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0361274"/>
                  </a:ext>
                </a:extLst>
              </a:tr>
              <a:tr h="238550">
                <a:tc>
                  <a:txBody>
                    <a:bodyPr/>
                    <a:lstStyle/>
                    <a:p>
                      <a:pPr algn="l"/>
                      <a:r>
                        <a:rPr lang="en-US" sz="1050" dirty="0" smtClean="0"/>
                        <a:t>Attributes</a:t>
                      </a:r>
                      <a:endParaRPr 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800794"/>
                  </a:ext>
                </a:extLst>
              </a:tr>
              <a:tr h="482417">
                <a:tc>
                  <a:txBody>
                    <a:bodyPr/>
                    <a:lstStyle/>
                    <a:p>
                      <a:pPr marL="411480" lvl="1" indent="-182880" algn="l">
                        <a:buFont typeface="Calibri" panose="020F0502020204030204" pitchFamily="34" charset="0"/>
                        <a:buChar char="+"/>
                      </a:pPr>
                      <a:r>
                        <a:rPr lang="en-US" sz="1050" dirty="0" smtClean="0"/>
                        <a:t>Image properties</a:t>
                      </a:r>
                    </a:p>
                    <a:p>
                      <a:pPr marL="411480" lvl="1" indent="-182880" algn="l">
                        <a:buFont typeface="Calibri" panose="020F0502020204030204" pitchFamily="34" charset="0"/>
                        <a:buChar char="+"/>
                      </a:pPr>
                      <a:r>
                        <a:rPr lang="en-US" sz="1050" dirty="0" smtClean="0"/>
                        <a:t>Number of Lives</a:t>
                      </a:r>
                    </a:p>
                    <a:p>
                      <a:pPr marL="411480" lvl="1" indent="-182880" algn="l">
                        <a:buFont typeface="Calibri" panose="020F0502020204030204" pitchFamily="34" charset="0"/>
                        <a:buChar char="+"/>
                      </a:pPr>
                      <a:r>
                        <a:rPr lang="en-US" sz="1050" dirty="0" smtClean="0"/>
                        <a:t>Screen dimensions</a:t>
                      </a:r>
                    </a:p>
                    <a:p>
                      <a:pPr marL="411480" lvl="1" indent="-182880" algn="l">
                        <a:buFont typeface="Calibri" panose="020F0502020204030204" pitchFamily="34" charset="0"/>
                        <a:buChar char="+"/>
                      </a:pPr>
                      <a:r>
                        <a:rPr lang="en-US" sz="1050" dirty="0" smtClean="0"/>
                        <a:t>Ball Speed</a:t>
                      </a:r>
                    </a:p>
                    <a:p>
                      <a:pPr marL="411480" lvl="1" indent="-182880" algn="l">
                        <a:buFont typeface="Calibri" panose="020F0502020204030204" pitchFamily="34" charset="0"/>
                        <a:buChar char="+"/>
                      </a:pPr>
                      <a:r>
                        <a:rPr lang="en-US" sz="1050" dirty="0" smtClean="0"/>
                        <a:t>Bat Speed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3010505"/>
                  </a:ext>
                </a:extLst>
              </a:tr>
              <a:tr h="248075">
                <a:tc>
                  <a:txBody>
                    <a:bodyPr/>
                    <a:lstStyle/>
                    <a:p>
                      <a:pPr algn="l"/>
                      <a:r>
                        <a:rPr lang="en-US" sz="1050" dirty="0" smtClean="0"/>
                        <a:t>Operations</a:t>
                      </a:r>
                      <a:endParaRPr 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9829343"/>
                  </a:ext>
                </a:extLst>
              </a:tr>
              <a:tr h="469916">
                <a:tc>
                  <a:txBody>
                    <a:bodyPr/>
                    <a:lstStyle/>
                    <a:p>
                      <a:pPr marL="411480" lvl="1" indent="-182880" algn="l">
                        <a:buFont typeface="Calibri" panose="020F0502020204030204" pitchFamily="34" charset="0"/>
                        <a:buChar char="+"/>
                      </a:pPr>
                      <a:r>
                        <a:rPr lang="en-US" sz="1050" dirty="0" smtClean="0"/>
                        <a:t>Image</a:t>
                      </a:r>
                      <a:r>
                        <a:rPr lang="en-US" sz="1050" baseline="0" dirty="0" smtClean="0"/>
                        <a:t> (import)</a:t>
                      </a:r>
                    </a:p>
                    <a:p>
                      <a:pPr marL="411480" lvl="1" indent="-182880" algn="l">
                        <a:buFont typeface="Calibri" panose="020F0502020204030204" pitchFamily="34" charset="0"/>
                        <a:buChar char="+"/>
                      </a:pPr>
                      <a:r>
                        <a:rPr lang="en-US" sz="1050" baseline="0" dirty="0" smtClean="0"/>
                        <a:t>Lives ( static </a:t>
                      </a:r>
                      <a:r>
                        <a:rPr lang="en-US" sz="1050" baseline="0" dirty="0" err="1" smtClean="0"/>
                        <a:t>int</a:t>
                      </a:r>
                      <a:r>
                        <a:rPr lang="en-US" sz="1050" baseline="0" dirty="0" smtClean="0"/>
                        <a:t>)</a:t>
                      </a:r>
                    </a:p>
                    <a:p>
                      <a:pPr marL="411480" lvl="1" indent="-182880" algn="l">
                        <a:buFont typeface="Calibri" panose="020F0502020204030204" pitchFamily="34" charset="0"/>
                        <a:buChar char="+"/>
                      </a:pPr>
                      <a:r>
                        <a:rPr lang="en-US" sz="1050" baseline="0" dirty="0" smtClean="0"/>
                        <a:t>Screen dimensions (</a:t>
                      </a:r>
                      <a:r>
                        <a:rPr lang="en-US" sz="1050" baseline="0" dirty="0" err="1" smtClean="0"/>
                        <a:t>int</a:t>
                      </a:r>
                      <a:r>
                        <a:rPr lang="en-US" sz="1050" baseline="0" dirty="0" smtClean="0"/>
                        <a:t>)</a:t>
                      </a:r>
                    </a:p>
                    <a:p>
                      <a:pPr marL="411480" lvl="1" indent="-182880" algn="l">
                        <a:buFont typeface="Calibri" panose="020F0502020204030204" pitchFamily="34" charset="0"/>
                        <a:buChar char="+"/>
                      </a:pPr>
                      <a:r>
                        <a:rPr lang="en-US" sz="1050" baseline="0" dirty="0" err="1" smtClean="0"/>
                        <a:t>BallSpeed</a:t>
                      </a:r>
                      <a:r>
                        <a:rPr lang="en-US" sz="1050" baseline="0" dirty="0" smtClean="0"/>
                        <a:t> (float)</a:t>
                      </a:r>
                    </a:p>
                    <a:p>
                      <a:pPr marL="411480" lvl="1" indent="-182880" algn="l">
                        <a:buFont typeface="Calibri" panose="020F0502020204030204" pitchFamily="34" charset="0"/>
                        <a:buChar char="+"/>
                      </a:pPr>
                      <a:r>
                        <a:rPr lang="en-US" sz="1050" baseline="0" dirty="0" err="1" smtClean="0"/>
                        <a:t>BatSpeed</a:t>
                      </a:r>
                      <a:r>
                        <a:rPr lang="en-US" sz="1050" baseline="0" dirty="0" smtClean="0"/>
                        <a:t> (float)</a:t>
                      </a:r>
                    </a:p>
                    <a:p>
                      <a:pPr marL="411480" lvl="1" indent="-182880" algn="l">
                        <a:buFont typeface="Calibri" panose="020F0502020204030204" pitchFamily="34" charset="0"/>
                        <a:buChar char="+"/>
                      </a:pPr>
                      <a:r>
                        <a:rPr lang="en-US" sz="1050" baseline="0" dirty="0" smtClean="0"/>
                        <a:t>Array (list, return)</a:t>
                      </a:r>
                      <a:endParaRPr lang="en-US" sz="105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6781595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6069423"/>
              </p:ext>
            </p:extLst>
          </p:nvPr>
        </p:nvGraphicFramePr>
        <p:xfrm>
          <a:off x="4955214" y="864235"/>
          <a:ext cx="2092325" cy="322604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2092325">
                  <a:extLst>
                    <a:ext uri="{9D8B030D-6E8A-4147-A177-3AD203B41FA5}">
                      <a16:colId xmlns:a16="http://schemas.microsoft.com/office/drawing/2014/main" val="557250514"/>
                    </a:ext>
                  </a:extLst>
                </a:gridCol>
              </a:tblGrid>
              <a:tr h="256020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 smtClean="0"/>
                        <a:t>Level</a:t>
                      </a:r>
                      <a:endParaRPr 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0361274"/>
                  </a:ext>
                </a:extLst>
              </a:tr>
              <a:tr h="216890">
                <a:tc>
                  <a:txBody>
                    <a:bodyPr/>
                    <a:lstStyle/>
                    <a:p>
                      <a:pPr algn="l"/>
                      <a:r>
                        <a:rPr lang="en-US" sz="1050" dirty="0" smtClean="0"/>
                        <a:t>Attributes</a:t>
                      </a:r>
                      <a:endParaRPr 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800794"/>
                  </a:ext>
                </a:extLst>
              </a:tr>
              <a:tr h="1233550">
                <a:tc>
                  <a:txBody>
                    <a:bodyPr/>
                    <a:lstStyle/>
                    <a:p>
                      <a:pPr marL="411480" lvl="1" indent="-182880" algn="l">
                        <a:buFont typeface="Calibri" panose="020F0502020204030204" pitchFamily="34" charset="0"/>
                        <a:buChar char="+"/>
                      </a:pPr>
                      <a:r>
                        <a:rPr lang="en-US" sz="1050" dirty="0" smtClean="0"/>
                        <a:t>Starting Level</a:t>
                      </a:r>
                    </a:p>
                    <a:p>
                      <a:pPr marL="411480" lvl="1" indent="-182880" algn="l">
                        <a:buFont typeface="Calibri" panose="020F0502020204030204" pitchFamily="34" charset="0"/>
                        <a:buChar char="+"/>
                      </a:pPr>
                      <a:r>
                        <a:rPr lang="en-US" sz="1050" dirty="0" smtClean="0"/>
                        <a:t>Game</a:t>
                      </a:r>
                      <a:r>
                        <a:rPr lang="en-US" sz="1050" baseline="0" dirty="0" smtClean="0"/>
                        <a:t> Over</a:t>
                      </a:r>
                    </a:p>
                    <a:p>
                      <a:pPr marL="411480" lvl="1" indent="-182880" algn="l">
                        <a:buFont typeface="Calibri" panose="020F0502020204030204" pitchFamily="34" charset="0"/>
                        <a:buChar char="+"/>
                      </a:pPr>
                      <a:r>
                        <a:rPr lang="en-US" sz="1050" baseline="0" dirty="0" smtClean="0"/>
                        <a:t>Bonuses</a:t>
                      </a:r>
                    </a:p>
                    <a:p>
                      <a:pPr marL="411480" lvl="1" indent="-182880" algn="l">
                        <a:buFont typeface="Calibri" panose="020F0502020204030204" pitchFamily="34" charset="0"/>
                        <a:buChar char="+"/>
                      </a:pPr>
                      <a:r>
                        <a:rPr lang="en-US" sz="1050" baseline="0" dirty="0" smtClean="0"/>
                        <a:t>Legend</a:t>
                      </a:r>
                    </a:p>
                    <a:p>
                      <a:pPr marL="411480" lvl="1" indent="-182880" algn="l">
                        <a:buFont typeface="Calibri" panose="020F0502020204030204" pitchFamily="34" charset="0"/>
                        <a:buChar char="+"/>
                      </a:pPr>
                      <a:r>
                        <a:rPr lang="en-US" sz="1050" baseline="0" dirty="0" smtClean="0"/>
                        <a:t>Timeline</a:t>
                      </a:r>
                    </a:p>
                    <a:p>
                      <a:pPr marL="411480" lvl="1" indent="-182880" algn="l">
                        <a:buFont typeface="Calibri" panose="020F0502020204030204" pitchFamily="34" charset="0"/>
                        <a:buChar char="+"/>
                      </a:pPr>
                      <a:r>
                        <a:rPr lang="en-US" sz="1050" baseline="0" dirty="0" err="1" smtClean="0"/>
                        <a:t>HitBrick</a:t>
                      </a:r>
                      <a:endParaRPr lang="en-US" sz="1050" baseline="0" dirty="0" smtClean="0"/>
                    </a:p>
                    <a:p>
                      <a:pPr marL="411480" lvl="1" indent="-182880" algn="l">
                        <a:buFont typeface="Calibri" panose="020F0502020204030204" pitchFamily="34" charset="0"/>
                        <a:buChar char="+"/>
                      </a:pPr>
                      <a:r>
                        <a:rPr lang="en-US" sz="1050" baseline="0" dirty="0" err="1" smtClean="0"/>
                        <a:t>LevelData</a:t>
                      </a:r>
                      <a:endParaRPr lang="en-US" sz="105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3010505"/>
                  </a:ext>
                </a:extLst>
              </a:tr>
              <a:tr h="236830">
                <a:tc>
                  <a:txBody>
                    <a:bodyPr/>
                    <a:lstStyle/>
                    <a:p>
                      <a:pPr algn="l"/>
                      <a:r>
                        <a:rPr lang="en-US" sz="1050" dirty="0" smtClean="0"/>
                        <a:t>Operations</a:t>
                      </a:r>
                      <a:endParaRPr 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9829343"/>
                  </a:ext>
                </a:extLst>
              </a:tr>
              <a:tr h="1233550">
                <a:tc>
                  <a:txBody>
                    <a:bodyPr/>
                    <a:lstStyle/>
                    <a:p>
                      <a:pPr marL="411480" lvl="1" indent="-182880" algn="l">
                        <a:buFont typeface="Calibri" panose="020F0502020204030204" pitchFamily="34" charset="0"/>
                        <a:buChar char="+"/>
                      </a:pPr>
                      <a:r>
                        <a:rPr lang="en-US" sz="1050" dirty="0" err="1" smtClean="0"/>
                        <a:t>Starting</a:t>
                      </a:r>
                      <a:r>
                        <a:rPr lang="en-US" sz="1050" baseline="0" dirty="0" err="1" smtClean="0"/>
                        <a:t>Level</a:t>
                      </a:r>
                      <a:r>
                        <a:rPr lang="en-US" sz="1050" baseline="0" dirty="0" smtClean="0"/>
                        <a:t> (state 0)</a:t>
                      </a:r>
                    </a:p>
                    <a:p>
                      <a:pPr marL="411480" lvl="1" indent="-182880" algn="l">
                        <a:buFont typeface="Calibri" panose="020F0502020204030204" pitchFamily="34" charset="0"/>
                        <a:buChar char="+"/>
                      </a:pPr>
                      <a:r>
                        <a:rPr lang="en-US" sz="1050" baseline="0" dirty="0" err="1" smtClean="0"/>
                        <a:t>GameOver</a:t>
                      </a:r>
                      <a:r>
                        <a:rPr lang="en-US" sz="1050" baseline="0" dirty="0" smtClean="0"/>
                        <a:t> (state 3)</a:t>
                      </a:r>
                    </a:p>
                    <a:p>
                      <a:pPr marL="411480" lvl="1" indent="-182880" algn="l">
                        <a:buFont typeface="Calibri" panose="020F0502020204030204" pitchFamily="34" charset="0"/>
                        <a:buChar char="+"/>
                      </a:pPr>
                      <a:r>
                        <a:rPr lang="en-US" sz="1050" baseline="0" dirty="0" smtClean="0"/>
                        <a:t>Bonuses (iterator, children)</a:t>
                      </a:r>
                    </a:p>
                    <a:p>
                      <a:pPr marL="411480" lvl="1" indent="-182880" algn="l">
                        <a:buFont typeface="Calibri" panose="020F0502020204030204" pitchFamily="34" charset="0"/>
                        <a:buChar char="+"/>
                      </a:pPr>
                      <a:r>
                        <a:rPr lang="en-US" sz="1050" baseline="0" dirty="0" smtClean="0"/>
                        <a:t>Legend (String)</a:t>
                      </a:r>
                    </a:p>
                    <a:p>
                      <a:pPr marL="411480" lvl="1" indent="-182880" algn="l">
                        <a:buFont typeface="Calibri" panose="020F0502020204030204" pitchFamily="34" charset="0"/>
                        <a:buChar char="+"/>
                      </a:pPr>
                      <a:r>
                        <a:rPr lang="en-US" sz="1050" baseline="0" dirty="0" smtClean="0"/>
                        <a:t>Timeline (</a:t>
                      </a:r>
                      <a:r>
                        <a:rPr lang="en-US" sz="1050" baseline="0" dirty="0" err="1" smtClean="0"/>
                        <a:t>ArrayList</a:t>
                      </a:r>
                      <a:r>
                        <a:rPr lang="en-US" sz="1050" baseline="0" dirty="0" smtClean="0"/>
                        <a:t>)</a:t>
                      </a:r>
                    </a:p>
                    <a:p>
                      <a:pPr marL="411480" lvl="1" indent="-182880" algn="l">
                        <a:buFont typeface="Calibri" panose="020F0502020204030204" pitchFamily="34" charset="0"/>
                        <a:buChar char="+"/>
                      </a:pPr>
                      <a:r>
                        <a:rPr lang="en-US" sz="1050" baseline="0" dirty="0" err="1" smtClean="0"/>
                        <a:t>HitBrick</a:t>
                      </a:r>
                      <a:r>
                        <a:rPr lang="en-US" sz="1050" baseline="0" dirty="0" smtClean="0"/>
                        <a:t> (configuration)</a:t>
                      </a:r>
                    </a:p>
                    <a:p>
                      <a:pPr marL="411480" lvl="1" indent="-182880" algn="l">
                        <a:buFont typeface="Calibri" panose="020F0502020204030204" pitchFamily="34" charset="0"/>
                        <a:buChar char="+"/>
                      </a:pPr>
                      <a:r>
                        <a:rPr lang="en-US" sz="1050" baseline="0" dirty="0" err="1" smtClean="0"/>
                        <a:t>LevelData</a:t>
                      </a:r>
                      <a:r>
                        <a:rPr lang="en-US" sz="1050" baseline="0" dirty="0" smtClean="0"/>
                        <a:t> (String)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6781595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8721487"/>
              </p:ext>
            </p:extLst>
          </p:nvPr>
        </p:nvGraphicFramePr>
        <p:xfrm>
          <a:off x="6161949" y="4437619"/>
          <a:ext cx="1830387" cy="2249319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830387">
                  <a:extLst>
                    <a:ext uri="{9D8B030D-6E8A-4147-A177-3AD203B41FA5}">
                      <a16:colId xmlns:a16="http://schemas.microsoft.com/office/drawing/2014/main" val="55725051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 smtClean="0"/>
                        <a:t>Bat</a:t>
                      </a:r>
                      <a:endParaRPr 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0361274"/>
                  </a:ext>
                </a:extLst>
              </a:tr>
              <a:tr h="255280">
                <a:tc>
                  <a:txBody>
                    <a:bodyPr/>
                    <a:lstStyle/>
                    <a:p>
                      <a:pPr algn="l"/>
                      <a:r>
                        <a:rPr lang="en-US" sz="1050" dirty="0" smtClean="0"/>
                        <a:t>Attributes</a:t>
                      </a:r>
                      <a:endParaRPr 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800794"/>
                  </a:ext>
                </a:extLst>
              </a:tr>
              <a:tr h="742632">
                <a:tc>
                  <a:txBody>
                    <a:bodyPr/>
                    <a:lstStyle/>
                    <a:p>
                      <a:pPr marL="411480" lvl="1" indent="-182880" algn="l">
                        <a:buFont typeface="Calibri" panose="020F0502020204030204" pitchFamily="34" charset="0"/>
                        <a:buChar char="+"/>
                      </a:pPr>
                      <a:r>
                        <a:rPr lang="en-US" sz="1050" dirty="0" smtClean="0"/>
                        <a:t>Size</a:t>
                      </a:r>
                    </a:p>
                    <a:p>
                      <a:pPr marL="411480" lvl="1" indent="-182880" algn="l">
                        <a:buFont typeface="Calibri" panose="020F0502020204030204" pitchFamily="34" charset="0"/>
                        <a:buChar char="+"/>
                      </a:pPr>
                      <a:r>
                        <a:rPr lang="en-US" sz="1050" dirty="0" smtClean="0"/>
                        <a:t>Placement</a:t>
                      </a:r>
                    </a:p>
                    <a:p>
                      <a:pPr marL="411480" lvl="1" indent="-182880" algn="l">
                        <a:buFont typeface="Calibri" panose="020F0502020204030204" pitchFamily="34" charset="0"/>
                        <a:buChar char="+"/>
                      </a:pPr>
                      <a:r>
                        <a:rPr lang="en-US" sz="1050" dirty="0" err="1" smtClean="0"/>
                        <a:t>BonusGrow</a:t>
                      </a:r>
                      <a:endParaRPr lang="en-US" sz="1050" dirty="0" smtClean="0"/>
                    </a:p>
                    <a:p>
                      <a:pPr marL="411480" lvl="1" indent="-182880" algn="l">
                        <a:buFont typeface="Calibri" panose="020F0502020204030204" pitchFamily="34" charset="0"/>
                        <a:buChar char="+"/>
                      </a:pPr>
                      <a:r>
                        <a:rPr lang="en-US" sz="1050" dirty="0" err="1" smtClean="0"/>
                        <a:t>BonusShrink</a:t>
                      </a:r>
                      <a:endParaRPr lang="en-US" sz="105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3010505"/>
                  </a:ext>
                </a:extLst>
              </a:tr>
              <a:tr h="257315">
                <a:tc>
                  <a:txBody>
                    <a:bodyPr/>
                    <a:lstStyle/>
                    <a:p>
                      <a:pPr algn="l"/>
                      <a:r>
                        <a:rPr lang="en-US" sz="1050" dirty="0" smtClean="0"/>
                        <a:t>Operations</a:t>
                      </a:r>
                      <a:endParaRPr 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9829343"/>
                  </a:ext>
                </a:extLst>
              </a:tr>
              <a:tr h="742632">
                <a:tc>
                  <a:txBody>
                    <a:bodyPr/>
                    <a:lstStyle/>
                    <a:p>
                      <a:pPr marL="411480" lvl="1" indent="-182880" algn="l">
                        <a:buFont typeface="Calibri" panose="020F0502020204030204" pitchFamily="34" charset="0"/>
                        <a:buChar char="+"/>
                      </a:pPr>
                      <a:r>
                        <a:rPr lang="en-US" sz="1050" dirty="0" smtClean="0"/>
                        <a:t>Size (</a:t>
                      </a:r>
                      <a:r>
                        <a:rPr lang="en-US" sz="1050" dirty="0" err="1" smtClean="0"/>
                        <a:t>int</a:t>
                      </a:r>
                      <a:r>
                        <a:rPr lang="en-US" sz="1050" dirty="0" smtClean="0"/>
                        <a:t>)</a:t>
                      </a:r>
                    </a:p>
                    <a:p>
                      <a:pPr marL="411480" lvl="1" indent="-182880" algn="l">
                        <a:buFont typeface="Calibri" panose="020F0502020204030204" pitchFamily="34" charset="0"/>
                        <a:buChar char="+"/>
                      </a:pPr>
                      <a:r>
                        <a:rPr lang="en-US" sz="1050" dirty="0" smtClean="0"/>
                        <a:t>Placement (translate)</a:t>
                      </a:r>
                    </a:p>
                    <a:p>
                      <a:pPr marL="411480" lvl="1" indent="-182880" algn="l">
                        <a:buFont typeface="Calibri" panose="020F0502020204030204" pitchFamily="34" charset="0"/>
                        <a:buChar char="+"/>
                      </a:pPr>
                      <a:r>
                        <a:rPr lang="en-US" sz="1050" dirty="0" err="1" smtClean="0"/>
                        <a:t>BonusGrow</a:t>
                      </a:r>
                      <a:r>
                        <a:rPr lang="en-US" sz="1050" baseline="0" dirty="0" smtClean="0"/>
                        <a:t> (</a:t>
                      </a:r>
                      <a:r>
                        <a:rPr lang="en-US" sz="1050" baseline="0" dirty="0" err="1" smtClean="0"/>
                        <a:t>int</a:t>
                      </a:r>
                      <a:r>
                        <a:rPr lang="en-US" sz="1050" baseline="0" dirty="0" smtClean="0"/>
                        <a:t>)</a:t>
                      </a:r>
                    </a:p>
                    <a:p>
                      <a:pPr marL="411480" lvl="1" indent="-182880" algn="l">
                        <a:buFont typeface="Calibri" panose="020F0502020204030204" pitchFamily="34" charset="0"/>
                        <a:buChar char="+"/>
                      </a:pPr>
                      <a:r>
                        <a:rPr lang="en-US" sz="1050" baseline="0" dirty="0" err="1" smtClean="0"/>
                        <a:t>BonusShrink</a:t>
                      </a:r>
                      <a:r>
                        <a:rPr lang="en-US" sz="1050" baseline="0" dirty="0" smtClean="0"/>
                        <a:t> (</a:t>
                      </a:r>
                      <a:r>
                        <a:rPr lang="en-US" sz="1050" baseline="0" dirty="0" err="1" smtClean="0"/>
                        <a:t>int</a:t>
                      </a:r>
                      <a:r>
                        <a:rPr lang="en-US" sz="1050" baseline="0" dirty="0" smtClean="0"/>
                        <a:t>)</a:t>
                      </a:r>
                      <a:endParaRPr lang="en-US" sz="105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6781595"/>
                  </a:ext>
                </a:extLst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7006481"/>
              </p:ext>
            </p:extLst>
          </p:nvPr>
        </p:nvGraphicFramePr>
        <p:xfrm>
          <a:off x="3541117" y="4344483"/>
          <a:ext cx="1828800" cy="2249319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val="55725051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 smtClean="0"/>
                        <a:t>Ball</a:t>
                      </a:r>
                      <a:endParaRPr 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0361274"/>
                  </a:ext>
                </a:extLst>
              </a:tr>
              <a:tr h="255280">
                <a:tc>
                  <a:txBody>
                    <a:bodyPr/>
                    <a:lstStyle/>
                    <a:p>
                      <a:pPr algn="l"/>
                      <a:r>
                        <a:rPr lang="en-US" sz="1050" dirty="0" smtClean="0"/>
                        <a:t>Attributes</a:t>
                      </a:r>
                      <a:endParaRPr 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800794"/>
                  </a:ext>
                </a:extLst>
              </a:tr>
              <a:tr h="742632">
                <a:tc>
                  <a:txBody>
                    <a:bodyPr/>
                    <a:lstStyle/>
                    <a:p>
                      <a:pPr marL="411480" lvl="1" indent="-182880" algn="l">
                        <a:buFont typeface="Calibri" panose="020F0502020204030204" pitchFamily="34" charset="0"/>
                        <a:buChar char="+"/>
                      </a:pPr>
                      <a:r>
                        <a:rPr lang="en-US" sz="1050" dirty="0" smtClean="0"/>
                        <a:t>Size</a:t>
                      </a:r>
                    </a:p>
                    <a:p>
                      <a:pPr marL="411480" lvl="1" indent="-182880" algn="l">
                        <a:buFont typeface="Calibri" panose="020F0502020204030204" pitchFamily="34" charset="0"/>
                        <a:buChar char="+"/>
                      </a:pPr>
                      <a:r>
                        <a:rPr lang="en-US" sz="1050" dirty="0" smtClean="0"/>
                        <a:t>Placement</a:t>
                      </a:r>
                    </a:p>
                    <a:p>
                      <a:pPr marL="411480" lvl="1" indent="-182880" algn="l">
                        <a:buFont typeface="Calibri" panose="020F0502020204030204" pitchFamily="34" charset="0"/>
                        <a:buChar char="+"/>
                      </a:pPr>
                      <a:r>
                        <a:rPr lang="en-US" sz="1050" dirty="0" err="1" smtClean="0"/>
                        <a:t>BonusGrow</a:t>
                      </a:r>
                      <a:endParaRPr lang="en-US" sz="1050" dirty="0" smtClean="0"/>
                    </a:p>
                    <a:p>
                      <a:pPr marL="411480" lvl="1" indent="-182880" algn="l">
                        <a:buFont typeface="Calibri" panose="020F0502020204030204" pitchFamily="34" charset="0"/>
                        <a:buChar char="+"/>
                      </a:pPr>
                      <a:r>
                        <a:rPr lang="en-US" sz="1050" dirty="0" err="1" smtClean="0"/>
                        <a:t>BonusShrink</a:t>
                      </a:r>
                      <a:endParaRPr lang="en-US" sz="105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3010505"/>
                  </a:ext>
                </a:extLst>
              </a:tr>
              <a:tr h="257315">
                <a:tc>
                  <a:txBody>
                    <a:bodyPr/>
                    <a:lstStyle/>
                    <a:p>
                      <a:pPr algn="l"/>
                      <a:r>
                        <a:rPr lang="en-US" sz="1050" dirty="0" smtClean="0"/>
                        <a:t>Operations</a:t>
                      </a:r>
                      <a:endParaRPr 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9829343"/>
                  </a:ext>
                </a:extLst>
              </a:tr>
              <a:tr h="742632">
                <a:tc>
                  <a:txBody>
                    <a:bodyPr/>
                    <a:lstStyle/>
                    <a:p>
                      <a:pPr marL="411480" lvl="1" indent="-182880" algn="l">
                        <a:buFont typeface="Calibri" panose="020F0502020204030204" pitchFamily="34" charset="0"/>
                        <a:buChar char="+"/>
                      </a:pPr>
                      <a:r>
                        <a:rPr lang="en-US" sz="1050" dirty="0" smtClean="0"/>
                        <a:t>Size (</a:t>
                      </a:r>
                      <a:r>
                        <a:rPr lang="en-US" sz="1050" dirty="0" err="1" smtClean="0"/>
                        <a:t>int</a:t>
                      </a:r>
                      <a:r>
                        <a:rPr lang="en-US" sz="1050" dirty="0" smtClean="0"/>
                        <a:t>)</a:t>
                      </a:r>
                    </a:p>
                    <a:p>
                      <a:pPr marL="411480" lvl="1" indent="-182880" algn="l">
                        <a:buFont typeface="Calibri" panose="020F0502020204030204" pitchFamily="34" charset="0"/>
                        <a:buChar char="+"/>
                      </a:pPr>
                      <a:r>
                        <a:rPr lang="en-US" sz="1050" dirty="0" smtClean="0"/>
                        <a:t>Placement (translate)</a:t>
                      </a:r>
                    </a:p>
                    <a:p>
                      <a:pPr marL="411480" lvl="1" indent="-182880" algn="l">
                        <a:buFont typeface="Calibri" panose="020F0502020204030204" pitchFamily="34" charset="0"/>
                        <a:buChar char="+"/>
                      </a:pPr>
                      <a:r>
                        <a:rPr lang="en-US" sz="1050" dirty="0" err="1" smtClean="0"/>
                        <a:t>BonusGrow</a:t>
                      </a:r>
                      <a:r>
                        <a:rPr lang="en-US" sz="1050" baseline="0" dirty="0" smtClean="0"/>
                        <a:t> (</a:t>
                      </a:r>
                      <a:r>
                        <a:rPr lang="en-US" sz="1050" baseline="0" dirty="0" err="1" smtClean="0"/>
                        <a:t>int</a:t>
                      </a:r>
                      <a:r>
                        <a:rPr lang="en-US" sz="1050" baseline="0" dirty="0" smtClean="0"/>
                        <a:t>)</a:t>
                      </a:r>
                    </a:p>
                    <a:p>
                      <a:pPr marL="411480" lvl="1" indent="-182880" algn="l">
                        <a:buFont typeface="Calibri" panose="020F0502020204030204" pitchFamily="34" charset="0"/>
                        <a:buChar char="+"/>
                      </a:pPr>
                      <a:r>
                        <a:rPr lang="en-US" sz="1050" baseline="0" dirty="0" err="1" smtClean="0"/>
                        <a:t>BonusShrink</a:t>
                      </a:r>
                      <a:r>
                        <a:rPr lang="en-US" sz="1050" baseline="0" dirty="0" smtClean="0"/>
                        <a:t> (</a:t>
                      </a:r>
                      <a:r>
                        <a:rPr lang="en-US" sz="1050" baseline="0" dirty="0" err="1" smtClean="0"/>
                        <a:t>int</a:t>
                      </a:r>
                      <a:r>
                        <a:rPr lang="en-US" sz="1050" baseline="0" dirty="0" smtClean="0"/>
                        <a:t>)</a:t>
                      </a:r>
                      <a:endParaRPr lang="en-US" sz="105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6781595"/>
                  </a:ext>
                </a:extLst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7787082"/>
              </p:ext>
            </p:extLst>
          </p:nvPr>
        </p:nvGraphicFramePr>
        <p:xfrm>
          <a:off x="609000" y="3126797"/>
          <a:ext cx="1762125" cy="349798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762125">
                  <a:extLst>
                    <a:ext uri="{9D8B030D-6E8A-4147-A177-3AD203B41FA5}">
                      <a16:colId xmlns:a16="http://schemas.microsoft.com/office/drawing/2014/main" val="557250514"/>
                    </a:ext>
                  </a:extLst>
                </a:gridCol>
              </a:tblGrid>
              <a:tr h="249869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 smtClean="0"/>
                        <a:t>Bonus</a:t>
                      </a:r>
                      <a:endParaRPr 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0361274"/>
                  </a:ext>
                </a:extLst>
              </a:tr>
              <a:tr h="249869">
                <a:tc>
                  <a:txBody>
                    <a:bodyPr/>
                    <a:lstStyle/>
                    <a:p>
                      <a:pPr algn="l"/>
                      <a:r>
                        <a:rPr lang="en-US" sz="1050" dirty="0" smtClean="0"/>
                        <a:t>Attributes</a:t>
                      </a:r>
                      <a:endParaRPr 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800794"/>
                  </a:ext>
                </a:extLst>
              </a:tr>
              <a:tr h="1342525">
                <a:tc>
                  <a:txBody>
                    <a:bodyPr/>
                    <a:lstStyle/>
                    <a:p>
                      <a:pPr marL="411480" lvl="1" indent="-182880" algn="l">
                        <a:buFont typeface="Calibri" panose="020F0502020204030204" pitchFamily="34" charset="0"/>
                        <a:buChar char="+"/>
                      </a:pPr>
                      <a:r>
                        <a:rPr lang="en-US" sz="1050" dirty="0" err="1" smtClean="0"/>
                        <a:t>BallSlow</a:t>
                      </a:r>
                      <a:endParaRPr lang="en-US" sz="1050" dirty="0" smtClean="0"/>
                    </a:p>
                    <a:p>
                      <a:pPr marL="411480" lvl="1" indent="-182880" algn="l">
                        <a:buFont typeface="Calibri" panose="020F0502020204030204" pitchFamily="34" charset="0"/>
                        <a:buChar char="+"/>
                      </a:pPr>
                      <a:r>
                        <a:rPr lang="en-US" sz="1050" dirty="0" err="1" smtClean="0"/>
                        <a:t>BallFast</a:t>
                      </a:r>
                      <a:endParaRPr lang="en-US" sz="1050" dirty="0" smtClean="0"/>
                    </a:p>
                    <a:p>
                      <a:pPr marL="411480" lvl="1" indent="-182880" algn="l">
                        <a:buFont typeface="Calibri" panose="020F0502020204030204" pitchFamily="34" charset="0"/>
                        <a:buChar char="+"/>
                      </a:pPr>
                      <a:r>
                        <a:rPr lang="en-US" sz="1050" dirty="0" err="1" smtClean="0"/>
                        <a:t>GrowBat</a:t>
                      </a:r>
                      <a:endParaRPr lang="en-US" sz="1050" dirty="0" smtClean="0"/>
                    </a:p>
                    <a:p>
                      <a:pPr marL="411480" lvl="1" indent="-182880" algn="l">
                        <a:buFont typeface="Calibri" panose="020F0502020204030204" pitchFamily="34" charset="0"/>
                        <a:buChar char="+"/>
                      </a:pPr>
                      <a:r>
                        <a:rPr lang="en-US" sz="1050" dirty="0" err="1" smtClean="0"/>
                        <a:t>ShrinkBat</a:t>
                      </a:r>
                      <a:endParaRPr lang="en-US" sz="1050" dirty="0" smtClean="0"/>
                    </a:p>
                    <a:p>
                      <a:pPr marL="411480" lvl="1" indent="-182880" algn="l">
                        <a:buFont typeface="Calibri" panose="020F0502020204030204" pitchFamily="34" charset="0"/>
                        <a:buChar char="+"/>
                      </a:pPr>
                      <a:r>
                        <a:rPr lang="en-US" sz="1050" dirty="0" err="1" smtClean="0"/>
                        <a:t>GrowBall</a:t>
                      </a:r>
                      <a:endParaRPr lang="en-US" sz="1050" dirty="0" smtClean="0"/>
                    </a:p>
                    <a:p>
                      <a:pPr marL="411480" lvl="1" indent="-182880" algn="l">
                        <a:buFont typeface="Calibri" panose="020F0502020204030204" pitchFamily="34" charset="0"/>
                        <a:buChar char="+"/>
                      </a:pPr>
                      <a:r>
                        <a:rPr lang="en-US" sz="1050" dirty="0" err="1" smtClean="0"/>
                        <a:t>ShrinkBall</a:t>
                      </a:r>
                      <a:endParaRPr lang="en-US" sz="1050" dirty="0" smtClean="0"/>
                    </a:p>
                    <a:p>
                      <a:pPr marL="411480" lvl="1" indent="-182880" algn="l">
                        <a:buFont typeface="Calibri" panose="020F0502020204030204" pitchFamily="34" charset="0"/>
                        <a:buChar char="+"/>
                      </a:pPr>
                      <a:r>
                        <a:rPr lang="en-US" sz="1050" dirty="0" smtClean="0"/>
                        <a:t>Strike</a:t>
                      </a:r>
                    </a:p>
                    <a:p>
                      <a:pPr marL="411480" lvl="1" indent="-182880" algn="l">
                        <a:buFont typeface="Calibri" panose="020F0502020204030204" pitchFamily="34" charset="0"/>
                        <a:buChar char="+"/>
                      </a:pPr>
                      <a:r>
                        <a:rPr lang="en-US" sz="1050" dirty="0" smtClean="0"/>
                        <a:t>Lives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3010505"/>
                  </a:ext>
                </a:extLst>
              </a:tr>
              <a:tr h="251860">
                <a:tc>
                  <a:txBody>
                    <a:bodyPr/>
                    <a:lstStyle/>
                    <a:p>
                      <a:pPr algn="l"/>
                      <a:r>
                        <a:rPr lang="en-US" sz="1050" dirty="0" smtClean="0"/>
                        <a:t>Operations</a:t>
                      </a:r>
                      <a:endParaRPr 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9829343"/>
                  </a:ext>
                </a:extLst>
              </a:tr>
              <a:tr h="1342525">
                <a:tc>
                  <a:txBody>
                    <a:bodyPr/>
                    <a:lstStyle/>
                    <a:p>
                      <a:pPr marL="411480" lvl="1" indent="-182880" algn="l">
                        <a:buFont typeface="Calibri" panose="020F0502020204030204" pitchFamily="34" charset="0"/>
                        <a:buChar char="+"/>
                      </a:pPr>
                      <a:r>
                        <a:rPr lang="en-US" sz="1050" dirty="0" err="1" smtClean="0"/>
                        <a:t>BallSlow</a:t>
                      </a:r>
                      <a:r>
                        <a:rPr lang="en-US" sz="1050" dirty="0" smtClean="0"/>
                        <a:t> (static </a:t>
                      </a:r>
                      <a:r>
                        <a:rPr lang="en-US" sz="1050" dirty="0" err="1" smtClean="0"/>
                        <a:t>int</a:t>
                      </a:r>
                      <a:r>
                        <a:rPr lang="en-US" sz="1050" dirty="0" smtClean="0"/>
                        <a:t>)</a:t>
                      </a:r>
                    </a:p>
                    <a:p>
                      <a:pPr marL="411480" marR="0" lvl="1" indent="-18288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Calibri" panose="020F0502020204030204" pitchFamily="34" charset="0"/>
                        <a:buChar char="+"/>
                        <a:tabLst/>
                        <a:defRPr/>
                      </a:pPr>
                      <a:r>
                        <a:rPr lang="en-US" sz="1050" dirty="0" err="1" smtClean="0"/>
                        <a:t>BallFast</a:t>
                      </a:r>
                      <a:r>
                        <a:rPr lang="en-US" sz="1050" dirty="0" smtClean="0"/>
                        <a:t> (static </a:t>
                      </a:r>
                      <a:r>
                        <a:rPr lang="en-US" sz="1050" dirty="0" err="1" smtClean="0"/>
                        <a:t>int</a:t>
                      </a:r>
                      <a:r>
                        <a:rPr lang="en-US" sz="1050" dirty="0" smtClean="0"/>
                        <a:t>)</a:t>
                      </a:r>
                    </a:p>
                    <a:p>
                      <a:pPr marL="411480" marR="0" lvl="1" indent="-18288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Calibri" panose="020F0502020204030204" pitchFamily="34" charset="0"/>
                        <a:buChar char="+"/>
                        <a:tabLst/>
                        <a:defRPr/>
                      </a:pPr>
                      <a:r>
                        <a:rPr lang="en-US" sz="1050" dirty="0" err="1" smtClean="0"/>
                        <a:t>GrowBat</a:t>
                      </a:r>
                      <a:r>
                        <a:rPr lang="en-US" sz="1050" dirty="0" smtClean="0"/>
                        <a:t> (static </a:t>
                      </a:r>
                      <a:r>
                        <a:rPr lang="en-US" sz="1050" dirty="0" err="1" smtClean="0"/>
                        <a:t>int</a:t>
                      </a:r>
                      <a:r>
                        <a:rPr lang="en-US" sz="1050" dirty="0" smtClean="0"/>
                        <a:t>)</a:t>
                      </a:r>
                    </a:p>
                    <a:p>
                      <a:pPr marL="411480" marR="0" lvl="1" indent="-18288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Calibri" panose="020F0502020204030204" pitchFamily="34" charset="0"/>
                        <a:buChar char="+"/>
                        <a:tabLst/>
                        <a:defRPr/>
                      </a:pPr>
                      <a:r>
                        <a:rPr lang="en-US" sz="1050" dirty="0" err="1" smtClean="0"/>
                        <a:t>ShrinkBat</a:t>
                      </a:r>
                      <a:r>
                        <a:rPr lang="en-US" sz="1050" dirty="0" smtClean="0"/>
                        <a:t> (static </a:t>
                      </a:r>
                      <a:r>
                        <a:rPr lang="en-US" sz="1050" dirty="0" err="1" smtClean="0"/>
                        <a:t>int</a:t>
                      </a:r>
                      <a:r>
                        <a:rPr lang="en-US" sz="1050" dirty="0" smtClean="0"/>
                        <a:t>)</a:t>
                      </a:r>
                    </a:p>
                    <a:p>
                      <a:pPr marL="411480" marR="0" lvl="1" indent="-18288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Calibri" panose="020F0502020204030204" pitchFamily="34" charset="0"/>
                        <a:buChar char="+"/>
                        <a:tabLst/>
                        <a:defRPr/>
                      </a:pPr>
                      <a:r>
                        <a:rPr lang="en-US" sz="1050" dirty="0" err="1" smtClean="0"/>
                        <a:t>GrowBall</a:t>
                      </a:r>
                      <a:r>
                        <a:rPr lang="en-US" sz="1050" dirty="0" smtClean="0"/>
                        <a:t> (static </a:t>
                      </a:r>
                      <a:r>
                        <a:rPr lang="en-US" sz="1050" dirty="0" err="1" smtClean="0"/>
                        <a:t>int</a:t>
                      </a:r>
                      <a:r>
                        <a:rPr lang="en-US" sz="1050" dirty="0" smtClean="0"/>
                        <a:t>)</a:t>
                      </a:r>
                    </a:p>
                    <a:p>
                      <a:pPr marL="411480" marR="0" lvl="1" indent="-18288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Calibri" panose="020F0502020204030204" pitchFamily="34" charset="0"/>
                        <a:buChar char="+"/>
                        <a:tabLst/>
                        <a:defRPr/>
                      </a:pPr>
                      <a:r>
                        <a:rPr lang="en-US" sz="1050" dirty="0" err="1" smtClean="0"/>
                        <a:t>ShrinkBall</a:t>
                      </a:r>
                      <a:r>
                        <a:rPr lang="en-US" sz="1050" dirty="0" smtClean="0"/>
                        <a:t>  (static </a:t>
                      </a:r>
                      <a:r>
                        <a:rPr lang="en-US" sz="1050" dirty="0" err="1" smtClean="0"/>
                        <a:t>int</a:t>
                      </a:r>
                      <a:r>
                        <a:rPr lang="en-US" sz="1050" dirty="0" smtClean="0"/>
                        <a:t>)</a:t>
                      </a:r>
                    </a:p>
                    <a:p>
                      <a:pPr marL="411480" marR="0" lvl="1" indent="-18288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Calibri" panose="020F0502020204030204" pitchFamily="34" charset="0"/>
                        <a:buChar char="+"/>
                        <a:tabLst/>
                        <a:defRPr/>
                      </a:pPr>
                      <a:r>
                        <a:rPr lang="en-US" sz="1050" dirty="0" smtClean="0"/>
                        <a:t>Strike  (static </a:t>
                      </a:r>
                      <a:r>
                        <a:rPr lang="en-US" sz="1050" dirty="0" err="1" smtClean="0"/>
                        <a:t>int</a:t>
                      </a:r>
                      <a:r>
                        <a:rPr lang="en-US" sz="1050" dirty="0" smtClean="0"/>
                        <a:t>)</a:t>
                      </a:r>
                    </a:p>
                    <a:p>
                      <a:pPr marL="411480" marR="0" lvl="1" indent="-18288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Calibri" panose="020F0502020204030204" pitchFamily="34" charset="0"/>
                        <a:buChar char="+"/>
                        <a:tabLst/>
                        <a:defRPr/>
                      </a:pPr>
                      <a:r>
                        <a:rPr lang="en-US" sz="1050" dirty="0" smtClean="0"/>
                        <a:t>Lives (static </a:t>
                      </a:r>
                      <a:r>
                        <a:rPr lang="en-US" sz="1050" dirty="0" err="1" smtClean="0"/>
                        <a:t>int</a:t>
                      </a:r>
                      <a:r>
                        <a:rPr lang="en-US" sz="1050" dirty="0" smtClean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6781595"/>
                  </a:ext>
                </a:extLst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6036828"/>
              </p:ext>
            </p:extLst>
          </p:nvPr>
        </p:nvGraphicFramePr>
        <p:xfrm>
          <a:off x="8818350" y="4437619"/>
          <a:ext cx="1828800" cy="2253139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val="557250514"/>
                    </a:ext>
                  </a:extLst>
                </a:gridCol>
              </a:tblGrid>
              <a:tr h="255280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 smtClean="0"/>
                        <a:t>Brick</a:t>
                      </a:r>
                      <a:endParaRPr 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0361274"/>
                  </a:ext>
                </a:extLst>
              </a:tr>
              <a:tr h="255280">
                <a:tc>
                  <a:txBody>
                    <a:bodyPr/>
                    <a:lstStyle/>
                    <a:p>
                      <a:pPr algn="l"/>
                      <a:r>
                        <a:rPr lang="en-US" sz="1050" dirty="0" smtClean="0"/>
                        <a:t>Attributes</a:t>
                      </a:r>
                      <a:endParaRPr 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800794"/>
                  </a:ext>
                </a:extLst>
              </a:tr>
              <a:tr h="742632">
                <a:tc>
                  <a:txBody>
                    <a:bodyPr/>
                    <a:lstStyle/>
                    <a:p>
                      <a:pPr marL="411480" lvl="1" indent="-182880" algn="l">
                        <a:buFont typeface="Calibri" panose="020F0502020204030204" pitchFamily="34" charset="0"/>
                        <a:buChar char="+"/>
                      </a:pPr>
                      <a:r>
                        <a:rPr lang="en-US" sz="1050" dirty="0" smtClean="0"/>
                        <a:t>Color</a:t>
                      </a:r>
                    </a:p>
                    <a:p>
                      <a:pPr marL="411480" lvl="1" indent="-182880" algn="l">
                        <a:buFont typeface="Calibri" panose="020F0502020204030204" pitchFamily="34" charset="0"/>
                        <a:buChar char="+"/>
                      </a:pPr>
                      <a:r>
                        <a:rPr lang="en-US" sz="1050" dirty="0" smtClean="0"/>
                        <a:t>Visibility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3010505"/>
                  </a:ext>
                </a:extLst>
              </a:tr>
              <a:tr h="257315">
                <a:tc>
                  <a:txBody>
                    <a:bodyPr/>
                    <a:lstStyle/>
                    <a:p>
                      <a:pPr algn="l"/>
                      <a:r>
                        <a:rPr lang="en-US" sz="1050" dirty="0" smtClean="0"/>
                        <a:t>Operations</a:t>
                      </a:r>
                      <a:endParaRPr 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9829343"/>
                  </a:ext>
                </a:extLst>
              </a:tr>
              <a:tr h="742632">
                <a:tc>
                  <a:txBody>
                    <a:bodyPr/>
                    <a:lstStyle/>
                    <a:p>
                      <a:pPr marL="411480" lvl="1" indent="-182880" algn="l">
                        <a:buFont typeface="Calibri" panose="020F0502020204030204" pitchFamily="34" charset="0"/>
                        <a:buChar char="+"/>
                      </a:pPr>
                      <a:r>
                        <a:rPr lang="en-US" sz="1050" dirty="0" smtClean="0"/>
                        <a:t>Image</a:t>
                      </a:r>
                      <a:r>
                        <a:rPr lang="en-US" sz="1050" baseline="0" dirty="0" smtClean="0"/>
                        <a:t> (import)</a:t>
                      </a:r>
                    </a:p>
                    <a:p>
                      <a:pPr marL="411480" lvl="1" indent="-182880" algn="l">
                        <a:buFont typeface="Calibri" panose="020F0502020204030204" pitchFamily="34" charset="0"/>
                        <a:buChar char="+"/>
                      </a:pPr>
                      <a:r>
                        <a:rPr lang="en-US" sz="1050" baseline="0" dirty="0" smtClean="0"/>
                        <a:t>Color (static </a:t>
                      </a:r>
                      <a:r>
                        <a:rPr lang="en-US" sz="1050" baseline="0" dirty="0" err="1" smtClean="0"/>
                        <a:t>int</a:t>
                      </a:r>
                      <a:r>
                        <a:rPr lang="en-US" sz="1050" baseline="0" dirty="0" smtClean="0"/>
                        <a:t>)</a:t>
                      </a:r>
                    </a:p>
                    <a:p>
                      <a:pPr marL="411480" lvl="1" indent="-182880" algn="l">
                        <a:buFont typeface="Calibri" panose="020F0502020204030204" pitchFamily="34" charset="0"/>
                        <a:buChar char="+"/>
                      </a:pPr>
                      <a:r>
                        <a:rPr lang="en-US" sz="1050" baseline="0" dirty="0" smtClean="0"/>
                        <a:t>Visible (Boolean)</a:t>
                      </a:r>
                      <a:endParaRPr lang="en-US" sz="105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6781595"/>
                  </a:ext>
                </a:extLst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6954078"/>
              </p:ext>
            </p:extLst>
          </p:nvPr>
        </p:nvGraphicFramePr>
        <p:xfrm>
          <a:off x="9935949" y="889470"/>
          <a:ext cx="1949451" cy="285750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949451">
                  <a:extLst>
                    <a:ext uri="{9D8B030D-6E8A-4147-A177-3AD203B41FA5}">
                      <a16:colId xmlns:a16="http://schemas.microsoft.com/office/drawing/2014/main" val="557250514"/>
                    </a:ext>
                  </a:extLst>
                </a:gridCol>
              </a:tblGrid>
              <a:tr h="247225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 smtClean="0"/>
                        <a:t>Splash</a:t>
                      </a:r>
                      <a:endParaRPr 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0361274"/>
                  </a:ext>
                </a:extLst>
              </a:tr>
              <a:tr h="238550">
                <a:tc>
                  <a:txBody>
                    <a:bodyPr/>
                    <a:lstStyle/>
                    <a:p>
                      <a:pPr algn="l"/>
                      <a:r>
                        <a:rPr lang="en-US" sz="1050" dirty="0" smtClean="0"/>
                        <a:t>Attributes</a:t>
                      </a:r>
                      <a:endParaRPr 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800794"/>
                  </a:ext>
                </a:extLst>
              </a:tr>
              <a:tr h="482417">
                <a:tc>
                  <a:txBody>
                    <a:bodyPr/>
                    <a:lstStyle/>
                    <a:p>
                      <a:pPr marL="411480" lvl="1" indent="-182880" algn="l">
                        <a:buFont typeface="Calibri" panose="020F0502020204030204" pitchFamily="34" charset="0"/>
                        <a:buChar char="+"/>
                      </a:pPr>
                      <a:r>
                        <a:rPr lang="en-US" sz="1050" dirty="0" smtClean="0"/>
                        <a:t>Title</a:t>
                      </a:r>
                    </a:p>
                    <a:p>
                      <a:pPr marL="411480" lvl="1" indent="-182880" algn="l">
                        <a:buFont typeface="Calibri" panose="020F0502020204030204" pitchFamily="34" charset="0"/>
                        <a:buChar char="+"/>
                      </a:pPr>
                      <a:r>
                        <a:rPr lang="en-US" sz="1050" dirty="0" smtClean="0"/>
                        <a:t>Shadow</a:t>
                      </a:r>
                    </a:p>
                    <a:p>
                      <a:pPr marL="411480" lvl="1" indent="-182880" algn="l">
                        <a:buFont typeface="Calibri" panose="020F0502020204030204" pitchFamily="34" charset="0"/>
                        <a:buChar char="+"/>
                      </a:pPr>
                      <a:r>
                        <a:rPr lang="en-US" sz="1050" dirty="0" smtClean="0"/>
                        <a:t>Directions</a:t>
                      </a:r>
                    </a:p>
                    <a:p>
                      <a:pPr marL="411480" lvl="1" indent="-182880" algn="l">
                        <a:buFont typeface="Calibri" panose="020F0502020204030204" pitchFamily="34" charset="0"/>
                        <a:buChar char="+"/>
                      </a:pPr>
                      <a:r>
                        <a:rPr lang="en-US" sz="1050" dirty="0" smtClean="0"/>
                        <a:t>Sun</a:t>
                      </a:r>
                    </a:p>
                    <a:p>
                      <a:pPr marL="411480" lvl="1" indent="-182880" algn="l">
                        <a:buFont typeface="Calibri" panose="020F0502020204030204" pitchFamily="34" charset="0"/>
                        <a:buChar char="+"/>
                      </a:pPr>
                      <a:r>
                        <a:rPr lang="en-US" sz="1050" dirty="0" smtClean="0"/>
                        <a:t>Background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3010505"/>
                  </a:ext>
                </a:extLst>
              </a:tr>
              <a:tr h="248075">
                <a:tc>
                  <a:txBody>
                    <a:bodyPr/>
                    <a:lstStyle/>
                    <a:p>
                      <a:pPr algn="l"/>
                      <a:r>
                        <a:rPr lang="en-US" sz="1050" dirty="0" smtClean="0"/>
                        <a:t>Operations</a:t>
                      </a:r>
                      <a:endParaRPr 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9829343"/>
                  </a:ext>
                </a:extLst>
              </a:tr>
              <a:tr h="469916">
                <a:tc>
                  <a:txBody>
                    <a:bodyPr/>
                    <a:lstStyle/>
                    <a:p>
                      <a:pPr marL="411480" lvl="1" indent="-182880" algn="l">
                        <a:buFont typeface="Calibri" panose="020F0502020204030204" pitchFamily="34" charset="0"/>
                        <a:buChar char="+"/>
                      </a:pPr>
                      <a:r>
                        <a:rPr lang="en-US" sz="1050" dirty="0" smtClean="0"/>
                        <a:t>Image</a:t>
                      </a:r>
                      <a:r>
                        <a:rPr lang="en-US" sz="1050" baseline="0" dirty="0" smtClean="0"/>
                        <a:t> (import)</a:t>
                      </a:r>
                    </a:p>
                    <a:p>
                      <a:pPr marL="411480" lvl="1" indent="-182880" algn="l">
                        <a:buFont typeface="Calibri" panose="020F0502020204030204" pitchFamily="34" charset="0"/>
                        <a:buChar char="+"/>
                      </a:pPr>
                      <a:r>
                        <a:rPr lang="en-US" sz="1050" dirty="0" smtClean="0"/>
                        <a:t>Title (String)</a:t>
                      </a:r>
                    </a:p>
                    <a:p>
                      <a:pPr marL="411480" lvl="1" indent="-182880" algn="l">
                        <a:buFont typeface="Calibri" panose="020F0502020204030204" pitchFamily="34" charset="0"/>
                        <a:buChar char="+"/>
                      </a:pPr>
                      <a:r>
                        <a:rPr lang="en-US" sz="1050" dirty="0" smtClean="0"/>
                        <a:t>Shadow (image)</a:t>
                      </a:r>
                    </a:p>
                    <a:p>
                      <a:pPr marL="411480" lvl="1" indent="-182880" algn="l">
                        <a:buFont typeface="Calibri" panose="020F0502020204030204" pitchFamily="34" charset="0"/>
                        <a:buChar char="+"/>
                      </a:pPr>
                      <a:r>
                        <a:rPr lang="en-US" sz="1050" dirty="0" smtClean="0"/>
                        <a:t>Directions (String)</a:t>
                      </a:r>
                    </a:p>
                    <a:p>
                      <a:pPr marL="411480" lvl="1" indent="-182880" algn="l">
                        <a:buFont typeface="Calibri" panose="020F0502020204030204" pitchFamily="34" charset="0"/>
                        <a:buChar char="+"/>
                      </a:pPr>
                      <a:r>
                        <a:rPr lang="en-US" sz="1050" dirty="0" smtClean="0"/>
                        <a:t>Sun (image)</a:t>
                      </a:r>
                    </a:p>
                    <a:p>
                      <a:pPr marL="411480" lvl="1" indent="-182880" algn="l">
                        <a:buFont typeface="Calibri" panose="020F0502020204030204" pitchFamily="34" charset="0"/>
                        <a:buChar char="+"/>
                      </a:pPr>
                      <a:r>
                        <a:rPr lang="en-US" sz="1050" dirty="0" smtClean="0"/>
                        <a:t>Background (image)</a:t>
                      </a:r>
                    </a:p>
                    <a:p>
                      <a:pPr marL="411480" lvl="1" indent="-182880" algn="l">
                        <a:buFont typeface="Calibri" panose="020F0502020204030204" pitchFamily="34" charset="0"/>
                        <a:buChar char="+"/>
                      </a:pPr>
                      <a:r>
                        <a:rPr lang="en-US" sz="1050" dirty="0" smtClean="0"/>
                        <a:t>Nodes (image)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6781595"/>
                  </a:ext>
                </a:extLst>
              </a:tr>
            </a:tbl>
          </a:graphicData>
        </a:graphic>
      </p:graphicFrame>
      <p:cxnSp>
        <p:nvCxnSpPr>
          <p:cNvPr id="3" name="Straight Arrow Connector 2"/>
          <p:cNvCxnSpPr/>
          <p:nvPr/>
        </p:nvCxnSpPr>
        <p:spPr>
          <a:xfrm flipH="1">
            <a:off x="2383465" y="3638097"/>
            <a:ext cx="2571749" cy="452178"/>
          </a:xfrm>
          <a:prstGeom prst="straightConnector1">
            <a:avLst/>
          </a:prstGeom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endCxn id="10" idx="0"/>
          </p:cNvCxnSpPr>
          <p:nvPr/>
        </p:nvCxnSpPr>
        <p:spPr>
          <a:xfrm flipH="1">
            <a:off x="4455517" y="3836615"/>
            <a:ext cx="499697" cy="507868"/>
          </a:xfrm>
          <a:prstGeom prst="straightConnector1">
            <a:avLst/>
          </a:prstGeom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endCxn id="9" idx="0"/>
          </p:cNvCxnSpPr>
          <p:nvPr/>
        </p:nvCxnSpPr>
        <p:spPr>
          <a:xfrm>
            <a:off x="6717339" y="4090275"/>
            <a:ext cx="359803" cy="347344"/>
          </a:xfrm>
          <a:prstGeom prst="straightConnector1">
            <a:avLst/>
          </a:prstGeom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7047538" y="3346925"/>
            <a:ext cx="1770812" cy="1528862"/>
          </a:xfrm>
          <a:prstGeom prst="straightConnector1">
            <a:avLst/>
          </a:prstGeom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0" name="Elbow Connector 29"/>
          <p:cNvCxnSpPr/>
          <p:nvPr/>
        </p:nvCxnSpPr>
        <p:spPr>
          <a:xfrm rot="5400000" flipH="1" flipV="1">
            <a:off x="6155599" y="-3892003"/>
            <a:ext cx="12700" cy="9540034"/>
          </a:xfrm>
          <a:prstGeom prst="bentConnector3">
            <a:avLst>
              <a:gd name="adj1" fmla="val 5415417"/>
            </a:avLst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/>
          <p:cNvCxnSpPr/>
          <p:nvPr/>
        </p:nvCxnSpPr>
        <p:spPr>
          <a:xfrm rot="16200000" flipH="1">
            <a:off x="3111401" y="-277742"/>
            <a:ext cx="2392" cy="2312982"/>
          </a:xfrm>
          <a:prstGeom prst="bentConnector3">
            <a:avLst>
              <a:gd name="adj1" fmla="val -5380853"/>
            </a:avLst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Elbow Connector 48"/>
          <p:cNvCxnSpPr/>
          <p:nvPr/>
        </p:nvCxnSpPr>
        <p:spPr>
          <a:xfrm flipV="1">
            <a:off x="1490062" y="847210"/>
            <a:ext cx="7684248" cy="25400"/>
          </a:xfrm>
          <a:prstGeom prst="bentConnector4">
            <a:avLst>
              <a:gd name="adj1" fmla="val 130"/>
              <a:gd name="adj2" fmla="val 1652142"/>
            </a:avLst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Elbow Connector 65"/>
          <p:cNvCxnSpPr/>
          <p:nvPr/>
        </p:nvCxnSpPr>
        <p:spPr>
          <a:xfrm rot="5400000" flipH="1" flipV="1">
            <a:off x="4024265" y="-1460482"/>
            <a:ext cx="25235" cy="4630736"/>
          </a:xfrm>
          <a:prstGeom prst="bentConnector3">
            <a:avLst>
              <a:gd name="adj1" fmla="val 1048009"/>
            </a:avLst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Elbow Connector 74"/>
          <p:cNvCxnSpPr/>
          <p:nvPr/>
        </p:nvCxnSpPr>
        <p:spPr>
          <a:xfrm flipV="1">
            <a:off x="3027753" y="851466"/>
            <a:ext cx="7684248" cy="25400"/>
          </a:xfrm>
          <a:prstGeom prst="bentConnector4">
            <a:avLst>
              <a:gd name="adj1" fmla="val 130"/>
              <a:gd name="adj2" fmla="val 2196327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23797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5630" y="2119873"/>
            <a:ext cx="6816095" cy="1040162"/>
          </a:xfrm>
        </p:spPr>
        <p:txBody>
          <a:bodyPr/>
          <a:lstStyle/>
          <a:p>
            <a:r>
              <a:rPr lang="en-US" dirty="0" smtClean="0">
                <a:solidFill>
                  <a:srgbClr val="0070C0"/>
                </a:solidFill>
                <a:latin typeface="Gill Sans Ultra Bold" panose="020B0A02020104020203" pitchFamily="34" charset="0"/>
              </a:rPr>
              <a:t>demonstration</a:t>
            </a:r>
            <a:endParaRPr lang="en-US" dirty="0">
              <a:solidFill>
                <a:srgbClr val="0070C0"/>
              </a:solidFill>
              <a:latin typeface="Gill Sans Ultra Bold" panose="020B0A020201040202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2512235" y="3148499"/>
            <a:ext cx="4642884" cy="90936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200" dirty="0" smtClean="0">
                <a:latin typeface="Berlin Sans FB Demi" panose="020E0802020502020306" pitchFamily="34" charset="0"/>
              </a:rPr>
              <a:t>any volunteers?</a:t>
            </a:r>
            <a:endParaRPr lang="en-US" sz="3200" dirty="0">
              <a:latin typeface="Berlin Sans FB Demi" panose="020E0802020502020306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1725" y="4682173"/>
            <a:ext cx="2618549" cy="1924443"/>
          </a:xfrm>
          <a:prstGeom prst="rect">
            <a:avLst/>
          </a:prstGeom>
          <a:solidFill>
            <a:srgbClr val="FFFFFF">
              <a:shade val="85000"/>
            </a:srgbClr>
          </a:solidFill>
          <a:ln w="19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bliqueTopLef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2171" y="2491717"/>
            <a:ext cx="2618101" cy="1899620"/>
          </a:xfrm>
          <a:prstGeom prst="rect">
            <a:avLst/>
          </a:prstGeom>
          <a:solidFill>
            <a:srgbClr val="FFFFFF">
              <a:shade val="85000"/>
            </a:srgbClr>
          </a:solidFill>
          <a:ln w="19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bliqueTopLef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1725" y="323072"/>
            <a:ext cx="2618547" cy="1877810"/>
          </a:xfrm>
          <a:prstGeom prst="rect">
            <a:avLst/>
          </a:prstGeom>
          <a:solidFill>
            <a:srgbClr val="FFFFFF">
              <a:shade val="85000"/>
            </a:srgbClr>
          </a:solidFill>
          <a:ln w="9525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bliqueTopLef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5539732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150" y="450075"/>
            <a:ext cx="10364451" cy="741051"/>
          </a:xfrm>
        </p:spPr>
        <p:txBody>
          <a:bodyPr/>
          <a:lstStyle/>
          <a:p>
            <a:r>
              <a:rPr lang="en-US" dirty="0" smtClean="0">
                <a:solidFill>
                  <a:srgbClr val="0070C0"/>
                </a:solidFill>
                <a:latin typeface="Gill Sans Ultra Bold" panose="020B0A02020104020203" pitchFamily="34" charset="0"/>
              </a:rPr>
              <a:t>improvements</a:t>
            </a:r>
            <a:endParaRPr lang="en-US" dirty="0">
              <a:solidFill>
                <a:srgbClr val="0070C0"/>
              </a:solidFill>
              <a:latin typeface="Gill Sans Ultra Bold" panose="020B0A02020104020203" pitchFamily="34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1029424" y="1300208"/>
            <a:ext cx="4873474" cy="679994"/>
          </a:xfrm>
        </p:spPr>
        <p:txBody>
          <a:bodyPr/>
          <a:lstStyle/>
          <a:p>
            <a:r>
              <a:rPr lang="en-US" sz="2800" b="1" cap="none" dirty="0" smtClean="0">
                <a:solidFill>
                  <a:srgbClr val="0070C0"/>
                </a:solidFill>
                <a:latin typeface="Berlin Sans FB Demi" panose="020E0802020502020306" pitchFamily="34" charset="0"/>
              </a:rPr>
              <a:t>If I were to do this again:</a:t>
            </a:r>
            <a:endParaRPr lang="en-US" sz="2800" b="1" cap="none" dirty="0">
              <a:solidFill>
                <a:srgbClr val="0070C0"/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913148" y="2213811"/>
            <a:ext cx="5102641" cy="36576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600" cap="none" dirty="0" smtClean="0">
                <a:latin typeface="Berlin Sans FB" panose="020E0602020502020306" pitchFamily="34" charset="0"/>
              </a:rPr>
              <a:t>I would implement a shooter</a:t>
            </a:r>
          </a:p>
          <a:p>
            <a:pPr>
              <a:lnSpc>
                <a:spcPct val="100000"/>
              </a:lnSpc>
            </a:pPr>
            <a:r>
              <a:rPr lang="en-US" sz="2600" cap="none" dirty="0" smtClean="0">
                <a:latin typeface="Berlin Sans FB" panose="020E0602020502020306" pitchFamily="34" charset="0"/>
              </a:rPr>
              <a:t>Implement </a:t>
            </a:r>
            <a:r>
              <a:rPr lang="en-US" sz="2600" cap="none" smtClean="0">
                <a:latin typeface="Berlin Sans FB" panose="020E0602020502020306" pitchFamily="34" charset="0"/>
              </a:rPr>
              <a:t>more-functional bricks</a:t>
            </a:r>
            <a:endParaRPr lang="en-US" sz="2600" cap="none" dirty="0" smtClean="0">
              <a:latin typeface="Berlin Sans FB" panose="020E0602020502020306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2600" cap="none" dirty="0" smtClean="0">
                <a:latin typeface="Berlin Sans FB" panose="020E0602020502020306" pitchFamily="34" charset="0"/>
              </a:rPr>
              <a:t>Create more difficult levels</a:t>
            </a:r>
          </a:p>
          <a:p>
            <a:pPr>
              <a:lnSpc>
                <a:spcPct val="100000"/>
              </a:lnSpc>
            </a:pPr>
            <a:r>
              <a:rPr lang="en-US" sz="2600" cap="none" dirty="0" smtClean="0">
                <a:latin typeface="Berlin Sans FB" panose="020E0602020502020306" pitchFamily="34" charset="0"/>
              </a:rPr>
              <a:t>Multiplayer enabled</a:t>
            </a:r>
          </a:p>
          <a:p>
            <a:pPr>
              <a:lnSpc>
                <a:spcPct val="100000"/>
              </a:lnSpc>
            </a:pPr>
            <a:r>
              <a:rPr lang="en-US" sz="2600" cap="none" dirty="0" smtClean="0">
                <a:latin typeface="Berlin Sans FB" panose="020E0602020502020306" pitchFamily="34" charset="0"/>
              </a:rPr>
              <a:t>Export into a text file the top ten high scores.</a:t>
            </a:r>
          </a:p>
          <a:p>
            <a:endParaRPr lang="en-US" cap="none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83372" y="1300208"/>
            <a:ext cx="4881804" cy="679994"/>
          </a:xfrm>
        </p:spPr>
        <p:txBody>
          <a:bodyPr/>
          <a:lstStyle/>
          <a:p>
            <a:r>
              <a:rPr lang="en-US" sz="2800" b="1" cap="none" dirty="0" smtClean="0">
                <a:solidFill>
                  <a:srgbClr val="0070C0"/>
                </a:solidFill>
                <a:latin typeface="Berlin Sans FB Demi" panose="020E0802020502020306" pitchFamily="34" charset="0"/>
              </a:rPr>
              <a:t>If I had more time:</a:t>
            </a:r>
            <a:endParaRPr lang="en-US" sz="2800" b="1" cap="none" dirty="0">
              <a:solidFill>
                <a:srgbClr val="0070C0"/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quarter" idx="14"/>
          </p:nvPr>
        </p:nvSpPr>
        <p:spPr>
          <a:xfrm>
            <a:off x="6171574" y="2213811"/>
            <a:ext cx="5105401" cy="36576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600" cap="none" dirty="0" smtClean="0">
                <a:latin typeface="Berlin Sans FB" panose="020E0602020502020306" pitchFamily="34" charset="0"/>
              </a:rPr>
              <a:t>Modify so that the Strike is not implemented in the semi-indestructible bricks.</a:t>
            </a:r>
          </a:p>
          <a:p>
            <a:pPr>
              <a:lnSpc>
                <a:spcPct val="100000"/>
              </a:lnSpc>
            </a:pPr>
            <a:r>
              <a:rPr lang="en-US" sz="2600" cap="none" dirty="0" smtClean="0">
                <a:latin typeface="Berlin Sans FB" panose="020E0602020502020306" pitchFamily="34" charset="0"/>
              </a:rPr>
              <a:t>Find out how I can apply </a:t>
            </a:r>
            <a:r>
              <a:rPr lang="en-US" sz="2600" cap="none" dirty="0" err="1" smtClean="0">
                <a:latin typeface="Berlin Sans FB" panose="020E0602020502020306" pitchFamily="34" charset="0"/>
              </a:rPr>
              <a:t>JLabels</a:t>
            </a:r>
            <a:r>
              <a:rPr lang="en-US" sz="2600" cap="none" dirty="0" smtClean="0">
                <a:latin typeface="Berlin Sans FB" panose="020E0602020502020306" pitchFamily="34" charset="0"/>
              </a:rPr>
              <a:t> and </a:t>
            </a:r>
            <a:r>
              <a:rPr lang="en-US" sz="2600" cap="none" dirty="0" err="1" smtClean="0">
                <a:latin typeface="Berlin Sans FB" panose="020E0602020502020306" pitchFamily="34" charset="0"/>
              </a:rPr>
              <a:t>JButtons</a:t>
            </a:r>
            <a:r>
              <a:rPr lang="en-US" sz="2600" cap="none" dirty="0" smtClean="0">
                <a:latin typeface="Berlin Sans FB" panose="020E0602020502020306" pitchFamily="34" charset="0"/>
              </a:rPr>
              <a:t> instead of using just images to display text.</a:t>
            </a:r>
          </a:p>
          <a:p>
            <a:pPr>
              <a:lnSpc>
                <a:spcPct val="100000"/>
              </a:lnSpc>
            </a:pPr>
            <a:r>
              <a:rPr lang="en-US" sz="2600" cap="none" dirty="0" smtClean="0">
                <a:latin typeface="Berlin Sans FB" panose="020E0602020502020306" pitchFamily="34" charset="0"/>
              </a:rPr>
              <a:t>Fix the ball fly-through problem after it collects a bonus</a:t>
            </a:r>
          </a:p>
          <a:p>
            <a:endParaRPr lang="en-US" sz="2600" cap="none" dirty="0"/>
          </a:p>
        </p:txBody>
      </p:sp>
    </p:spTree>
    <p:extLst>
      <p:ext uri="{BB962C8B-B14F-4D97-AF65-F5344CB8AC3E}">
        <p14:creationId xmlns:p14="http://schemas.microsoft.com/office/powerpoint/2010/main" val="9681680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TM04033925[[fn=Droplet]]</Template>
  <TotalTime>320</TotalTime>
  <Words>593</Words>
  <Application>Microsoft Office PowerPoint</Application>
  <PresentationFormat>Widescreen</PresentationFormat>
  <Paragraphs>160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6" baseType="lpstr">
      <vt:lpstr>Arial</vt:lpstr>
      <vt:lpstr>Baskerville Old Face</vt:lpstr>
      <vt:lpstr>Berlin Sans FB</vt:lpstr>
      <vt:lpstr>Berlin Sans FB Demi</vt:lpstr>
      <vt:lpstr>Calibri</vt:lpstr>
      <vt:lpstr>Gill Sans Ultra Bold</vt:lpstr>
      <vt:lpstr>Tw Cen MT</vt:lpstr>
      <vt:lpstr>Droplet</vt:lpstr>
      <vt:lpstr>PowerPoint Presentation</vt:lpstr>
      <vt:lpstr>THE PROJECT</vt:lpstr>
      <vt:lpstr>The program</vt:lpstr>
      <vt:lpstr>My progress</vt:lpstr>
      <vt:lpstr>My challenges</vt:lpstr>
      <vt:lpstr>PowerPoint Presentation</vt:lpstr>
      <vt:lpstr>demonstration</vt:lpstr>
      <vt:lpstr>improvements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Test</dc:creator>
  <cp:lastModifiedBy>Test</cp:lastModifiedBy>
  <cp:revision>20</cp:revision>
  <dcterms:created xsi:type="dcterms:W3CDTF">2017-01-24T01:45:20Z</dcterms:created>
  <dcterms:modified xsi:type="dcterms:W3CDTF">2017-01-24T20:33:39Z</dcterms:modified>
</cp:coreProperties>
</file>